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23" r:id="rId3"/>
    <p:sldMasterId id="2147483744" r:id="rId4"/>
    <p:sldMasterId id="2147483758" r:id="rId5"/>
  </p:sldMasterIdLst>
  <p:notesMasterIdLst>
    <p:notesMasterId r:id="rId12"/>
  </p:notesMasterIdLst>
  <p:sldIdLst>
    <p:sldId id="256" r:id="rId6"/>
    <p:sldId id="3665" r:id="rId7"/>
    <p:sldId id="3664" r:id="rId8"/>
    <p:sldId id="3666" r:id="rId9"/>
    <p:sldId id="3662" r:id="rId10"/>
    <p:sldId id="18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17736-8B0A-452D-8E73-627940D075FD}" v="26" dt="2018-07-14T19:53:05.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87" d="100"/>
          <a:sy n="87" d="100"/>
        </p:scale>
        <p:origin x="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6BD4F-EC00-461C-975A-68E3C28640AF}" type="datetimeFigureOut">
              <a:rPr lang="en-US" smtClean="0"/>
              <a:t>27-Aug-18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68A2D-3001-4BE4-929C-5A1CABCAAE75}" type="slidenum">
              <a:rPr lang="en-US" smtClean="0"/>
              <a:t>‹#›</a:t>
            </a:fld>
            <a:endParaRPr lang="en-US"/>
          </a:p>
        </p:txBody>
      </p:sp>
    </p:spTree>
    <p:extLst>
      <p:ext uri="{BB962C8B-B14F-4D97-AF65-F5344CB8AC3E}">
        <p14:creationId xmlns:p14="http://schemas.microsoft.com/office/powerpoint/2010/main" val="166543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pport.microsoft.com/lifecyc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portal.msrc.microsoft.com/en-US/security-guidance/advisory/ADV180002" TargetMode="External"/><Relationship Id="rId5" Type="http://schemas.openxmlformats.org/officeDocument/2006/relationships/hyperlink" Target="https://blogs.technet.microsoft.com/msrc/2017/05/12/customer-guidance-for-wannacrypt-attacks/" TargetMode="External"/><Relationship Id="rId4" Type="http://schemas.openxmlformats.org/officeDocument/2006/relationships/hyperlink" Target="https://portal.msrc.microsoft.com/en-u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IaaS:</a:t>
            </a:r>
            <a:r>
              <a:rPr kumimoji="0" lang="en-US" sz="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Move to SQL Server or Windows Server VMs in Azure, get 3 more years of Extended Security Updates at no additional charge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PaaS:</a:t>
            </a:r>
            <a:r>
              <a:rPr kumimoji="0" lang="en-US" sz="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Move SQL Server to Azure SQL Database Managed Instance (version free, fully managed, no patching needed)</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Use Azure Hybrid Benefit to maximize on-premises investments</a:t>
            </a:r>
          </a:p>
          <a:p>
            <a:pPr defTabSz="914460" eaLnBrk="1" fontAlgn="auto" hangingPunct="1">
              <a:spcBef>
                <a:spcPts val="0"/>
              </a:spcBef>
              <a:spcAft>
                <a:spcPts val="333"/>
              </a:spcAft>
              <a:defRPr/>
            </a:pPr>
            <a:endParaRPr lang="en-US" sz="800" b="0" kern="1200" dirty="0">
              <a:solidFill>
                <a:schemeClr val="tx1"/>
              </a:solidFill>
              <a:effectLst/>
              <a:latin typeface="Segoe UI Light" pitchFamily="34" charset="0"/>
              <a:ea typeface="MS PGothic" panose="020B0600070205080204" pitchFamily="34" charset="-128"/>
              <a:cs typeface="MS PGothic" charset="0"/>
            </a:endParaRPr>
          </a:p>
          <a:p>
            <a:pPr defTabSz="914460" eaLnBrk="1" fontAlgn="auto" hangingPunct="1">
              <a:spcBef>
                <a:spcPts val="0"/>
              </a:spcBef>
              <a:spcAft>
                <a:spcPts val="333"/>
              </a:spcAft>
              <a:defRPr/>
            </a:pPr>
            <a:endParaRPr lang="en-US" sz="800" b="0" kern="1200" dirty="0">
              <a:solidFill>
                <a:schemeClr val="tx1"/>
              </a:solidFill>
              <a:effectLst/>
              <a:latin typeface="Segoe UI Light" pitchFamily="34" charset="0"/>
              <a:ea typeface="MS PGothic" panose="020B0600070205080204" pitchFamily="34" charset="-128"/>
              <a:cs typeface="MS PGothic" charset="0"/>
            </a:endParaRPr>
          </a:p>
          <a:p>
            <a:pPr defTabSz="914460" eaLnBrk="1" fontAlgn="auto" hangingPunct="1">
              <a:spcBef>
                <a:spcPts val="0"/>
              </a:spcBef>
              <a:spcAft>
                <a:spcPts val="333"/>
              </a:spcAft>
              <a:defRPr/>
            </a:pPr>
            <a:r>
              <a:rPr lang="en-US" sz="800" b="0" kern="1200" dirty="0">
                <a:solidFill>
                  <a:schemeClr val="tx1"/>
                </a:solidFill>
                <a:effectLst/>
                <a:latin typeface="Segoe UI Light" pitchFamily="34" charset="0"/>
                <a:ea typeface="MS PGothic" panose="020B0600070205080204" pitchFamily="34" charset="-128"/>
                <a:cs typeface="MS PGothic" charset="0"/>
              </a:rPr>
              <a:t>Mention security, compliance, and missed innovation as typical concerns surrounding EOS.  </a:t>
            </a:r>
          </a:p>
          <a:p>
            <a:pPr defTabSz="914460" eaLnBrk="1" fontAlgn="auto" hangingPunct="1">
              <a:spcBef>
                <a:spcPts val="0"/>
              </a:spcBef>
              <a:spcAft>
                <a:spcPts val="333"/>
              </a:spcAft>
              <a:defRPr/>
            </a:pPr>
            <a:endParaRPr lang="en-US" sz="800" b="0" kern="1200" dirty="0">
              <a:solidFill>
                <a:schemeClr val="tx1"/>
              </a:solidFill>
              <a:effectLst/>
              <a:latin typeface="Segoe UI Light" pitchFamily="34" charset="0"/>
              <a:ea typeface="MS PGothic" panose="020B0600070205080204" pitchFamily="34" charset="-128"/>
              <a:cs typeface="MS PGothic" charset="0"/>
            </a:endParaRPr>
          </a:p>
          <a:p>
            <a:pPr defTabSz="914460" eaLnBrk="1" fontAlgn="auto" hangingPunct="1">
              <a:spcBef>
                <a:spcPts val="0"/>
              </a:spcBef>
              <a:spcAft>
                <a:spcPts val="333"/>
              </a:spcAft>
              <a:defRPr/>
            </a:pPr>
            <a:r>
              <a:rPr lang="en-US" sz="800" b="0" kern="1200" dirty="0">
                <a:solidFill>
                  <a:schemeClr val="tx1"/>
                </a:solidFill>
                <a:effectLst/>
                <a:latin typeface="Segoe UI Light" pitchFamily="34" charset="0"/>
                <a:ea typeface="MS PGothic" panose="020B0600070205080204" pitchFamily="34" charset="-128"/>
                <a:cs typeface="MS PGothic" charset="0"/>
              </a:rPr>
              <a:t>Land EOS options and offers.  </a:t>
            </a:r>
          </a:p>
          <a:p>
            <a:pPr defTabSz="914460" eaLnBrk="1" fontAlgn="auto" hangingPunct="1">
              <a:spcBef>
                <a:spcPts val="0"/>
              </a:spcBef>
              <a:spcAft>
                <a:spcPts val="333"/>
              </a:spcAft>
              <a:defRPr/>
            </a:pPr>
            <a:endParaRPr lang="en-US" sz="800" b="0" kern="1200" dirty="0">
              <a:solidFill>
                <a:schemeClr val="tx1"/>
              </a:solidFill>
              <a:effectLst/>
              <a:latin typeface="Segoe UI Light" pitchFamily="34" charset="0"/>
              <a:ea typeface="MS PGothic" panose="020B0600070205080204" pitchFamily="34" charset="-128"/>
              <a:cs typeface="+mn-cs"/>
            </a:endParaRPr>
          </a:p>
          <a:p>
            <a:pPr marL="0" marR="0" lvl="0" indent="0" algn="l" defTabSz="914460" rtl="0" eaLnBrk="1" fontAlgn="auto" latinLnBrk="0" hangingPunct="1">
              <a:lnSpc>
                <a:spcPct val="10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S PGothic" panose="020B0600070205080204" pitchFamily="34" charset="-128"/>
                <a:cs typeface="+mn-cs"/>
              </a:rPr>
              <a:t>Offers are just one piece of the migration puzzle.  </a:t>
            </a:r>
          </a:p>
          <a:p>
            <a:pPr marL="0" marR="0" lvl="0" indent="0" algn="l" defTabSz="914460" rtl="0" eaLnBrk="1" fontAlgn="auto" latinLnBrk="0" hangingPunct="1">
              <a:lnSpc>
                <a:spcPct val="10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S PGothic" panose="020B0600070205080204" pitchFamily="34" charset="-128"/>
              <a:cs typeface="+mn-cs"/>
            </a:endParaRPr>
          </a:p>
          <a:p>
            <a:pPr marL="0" marR="0" lvl="0" indent="0" algn="l" defTabSz="914460" rtl="0" eaLnBrk="1" fontAlgn="auto" latinLnBrk="0" hangingPunct="1">
              <a:lnSpc>
                <a:spcPct val="10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S PGothic" panose="020B0600070205080204" pitchFamily="34" charset="-128"/>
                <a:cs typeface="+mn-cs"/>
              </a:rPr>
              <a:t>We’re making a broader set of investments to ensure that customers are successful in their migration and EOS efforts.  This includes: </a:t>
            </a:r>
          </a:p>
          <a:p>
            <a:pPr marL="228600" marR="0" lvl="0" indent="-228600" algn="l" defTabSz="914460" rtl="0" eaLnBrk="1" fontAlgn="auto" latinLnBrk="0" hangingPunct="1">
              <a:lnSpc>
                <a:spcPct val="100000"/>
              </a:lnSpc>
              <a:spcBef>
                <a:spcPts val="0"/>
              </a:spcBef>
              <a:spcAft>
                <a:spcPts val="333"/>
              </a:spcAft>
              <a:buClrTx/>
              <a:buSzTx/>
              <a:buFontTx/>
              <a:buAutoNum type="arabicParenR"/>
              <a:tabLst/>
              <a:defRPr/>
            </a:pPr>
            <a:r>
              <a:rPr lang="en-US" sz="800" b="0" kern="1200" dirty="0">
                <a:solidFill>
                  <a:schemeClr val="tx1"/>
                </a:solidFill>
                <a:effectLst/>
                <a:latin typeface="Segoe UI Light" pitchFamily="34" charset="0"/>
                <a:ea typeface="MS PGothic" panose="020B0600070205080204" pitchFamily="34" charset="-128"/>
                <a:cs typeface="+mn-cs"/>
              </a:rPr>
              <a:t>Field/Partner readiness &amp; enablement </a:t>
            </a:r>
          </a:p>
          <a:p>
            <a:pPr marL="228600" marR="0" lvl="0" indent="-228600" algn="l" defTabSz="914460" rtl="0" eaLnBrk="1" fontAlgn="auto" latinLnBrk="0" hangingPunct="1">
              <a:lnSpc>
                <a:spcPct val="100000"/>
              </a:lnSpc>
              <a:spcBef>
                <a:spcPts val="0"/>
              </a:spcBef>
              <a:spcAft>
                <a:spcPts val="333"/>
              </a:spcAft>
              <a:buClrTx/>
              <a:buSzTx/>
              <a:buFontTx/>
              <a:buAutoNum type="arabicParenR"/>
              <a:tabLst/>
              <a:defRPr/>
            </a:pPr>
            <a:r>
              <a:rPr lang="en-US" sz="800" b="0" kern="1200" dirty="0">
                <a:solidFill>
                  <a:schemeClr val="tx1"/>
                </a:solidFill>
                <a:effectLst/>
                <a:latin typeface="Segoe UI Light" pitchFamily="34" charset="0"/>
                <a:ea typeface="MS PGothic" panose="020B0600070205080204" pitchFamily="34" charset="-128"/>
                <a:cs typeface="+mn-cs"/>
              </a:rPr>
              <a:t>Customer success programs like FastTrack for Azure and product group driven efforts like JumpStart (for Azure Data Services) </a:t>
            </a:r>
            <a:endParaRPr lang="en-US" sz="800" kern="1200" dirty="0">
              <a:solidFill>
                <a:schemeClr val="tx1"/>
              </a:solidFill>
              <a:effectLst/>
              <a:latin typeface="Segoe UI Light" pitchFamily="34" charset="0"/>
              <a:ea typeface="MS PGothic" panose="020B0600070205080204" pitchFamily="34" charset="-128"/>
              <a:cs typeface="+mn-cs"/>
            </a:endParaRPr>
          </a:p>
          <a:p>
            <a:pPr marL="228600" marR="0" lvl="0" indent="-228600" algn="l" defTabSz="914460" rtl="0" eaLnBrk="1" fontAlgn="auto" latinLnBrk="0" hangingPunct="1">
              <a:lnSpc>
                <a:spcPct val="100000"/>
              </a:lnSpc>
              <a:spcBef>
                <a:spcPts val="0"/>
              </a:spcBef>
              <a:spcAft>
                <a:spcPts val="333"/>
              </a:spcAft>
              <a:buClrTx/>
              <a:buSzTx/>
              <a:buFontTx/>
              <a:buAutoNum type="arabicParenR"/>
              <a:tabLst/>
              <a:defRPr/>
            </a:pPr>
            <a:r>
              <a:rPr lang="en-US" sz="800" b="0" kern="1200" dirty="0">
                <a:solidFill>
                  <a:schemeClr val="tx1"/>
                </a:solidFill>
                <a:effectLst/>
                <a:latin typeface="Segoe UI Light" pitchFamily="34" charset="0"/>
                <a:ea typeface="MS PGothic" panose="020B0600070205080204" pitchFamily="34" charset="-128"/>
                <a:cs typeface="+mn-cs"/>
              </a:rPr>
              <a:t>Global engagement programs to drive demand (ABM/RM etc.), </a:t>
            </a:r>
          </a:p>
          <a:p>
            <a:pPr defTabSz="914460" eaLnBrk="1" fontAlgn="auto" hangingPunct="1">
              <a:spcBef>
                <a:spcPts val="0"/>
              </a:spcBef>
              <a:spcAft>
                <a:spcPts val="333"/>
              </a:spcAft>
              <a:defRPr/>
            </a:pPr>
            <a:endParaRPr lang="en-US" sz="882" dirty="0">
              <a:ea typeface="+mn-ea"/>
              <a:cs typeface="+mn-cs"/>
            </a:endParaRPr>
          </a:p>
          <a:p>
            <a:pPr defTabSz="914460" eaLnBrk="1" fontAlgn="auto" hangingPunct="1">
              <a:spcBef>
                <a:spcPts val="0"/>
              </a:spcBef>
              <a:spcAft>
                <a:spcPts val="333"/>
              </a:spcAft>
              <a:defRPr/>
            </a:pPr>
            <a:r>
              <a:rPr lang="en-US" sz="882" dirty="0">
                <a:ea typeface="+mn-ea"/>
                <a:cs typeface="+mn-cs"/>
              </a:rPr>
              <a:t>Jeremy will touch on these elements some more in today’s session.  </a:t>
            </a:r>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831580"/>
            <a:ext cx="6052312" cy="361897"/>
          </a:xfrm>
        </p:spPr>
        <p:txBody>
          <a:bodyPr rtlCol="0"/>
          <a:lstStyle/>
          <a:p>
            <a:pPr marL="582359" marR="0" lvl="0" indent="0" algn="l" defTabSz="9314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27-Aug-18 2:44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7052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pleased to announce new options to keep workloads protected if you can’t get it all upgraded in time for the deadline. </a:t>
            </a:r>
          </a:p>
          <a:p>
            <a:endParaRPr lang="en-US"/>
          </a:p>
          <a:p>
            <a:r>
              <a:rPr lang="en-US"/>
              <a:t>In Azure:</a:t>
            </a:r>
          </a:p>
          <a:p>
            <a:r>
              <a:rPr lang="en-US"/>
              <a:t>If Azure is your destination, you can simply migrate apps running on 2008/2008 R2 as is – and get three more years of security updates for free. This buys you more time to work on upgrading or modernizing your applications in the cloud. </a:t>
            </a:r>
          </a:p>
          <a:p>
            <a:endParaRPr lang="en-US"/>
          </a:p>
          <a:p>
            <a:r>
              <a:rPr lang="en-US"/>
              <a:t>Many apps are tied to data, so we will also offer 3 years of free Extended Security Updates for SQL Server 2008/2008 R2 running in Azure VMs. Or, even better, migrate to Azure SQL Database Managed Instance for a version-free option that will make this your last end-of-support transition.</a:t>
            </a:r>
          </a:p>
          <a:p>
            <a:endParaRPr lang="en-US"/>
          </a:p>
          <a:p>
            <a:r>
              <a:rPr lang="en-US"/>
              <a:t>On-premises:</a:t>
            </a:r>
          </a:p>
          <a:p>
            <a:r>
              <a:rPr lang="en-US"/>
              <a:t>We recommend upgrading to the most current versions of Windows Server and SQL Server. If you cannot meet the deadline, you can buy Extended Security Updates to keep the remaining servers protected until you get them upgraded.</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206B87-2AFC-47DA-91A7-270E07D18E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00469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067D2877-517E-4BC4-87E8-E010AB92BD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510F35B2-C81D-45A3-85D6-6B2F3307734C}"/>
              </a:ext>
            </a:extLst>
          </p:cNvPr>
          <p:cNvSpPr>
            <a:spLocks noGrp="1"/>
          </p:cNvSpPr>
          <p:nvPr>
            <p:ph type="body" idx="1"/>
          </p:nvPr>
        </p:nvSpPr>
        <p:spPr/>
        <p:txBody>
          <a:bodyPr/>
          <a:lstStyle/>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Organizations have options. Each is worth exploring and you may use multiple options to move workloads from SQL Server and Windows Server 2008, depending on the workload.</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Do you want to keep the workload on-premises or move to the cloud?</a:t>
            </a: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Can you upgrade the operating system or do you 100% need to stay on SQL Server and Windows Server 2008?</a:t>
            </a: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Do you want rebuild the application using new app patterns with Azure PaaS – or simplify containerize to lift and shift with minimal code changes?</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Otherwise, you can choose to:</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Move to Azure by choosing to Rehost OR Refactor, Rearchitect or Rebuild your workload or app. OR Upgrade on-premises to the latest version of Windows Server.</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#1&gt;&gt;</a:t>
            </a:r>
          </a:p>
          <a:p>
            <a:pPr rtl="0" fontAlgn="base"/>
            <a:r>
              <a:rPr lang="en-US" sz="900" b="1" i="0" u="none" strike="noStrike" kern="1200">
                <a:solidFill>
                  <a:schemeClr val="tx1"/>
                </a:solidFill>
                <a:effectLst/>
                <a:latin typeface="Segoe UI Light" pitchFamily="34" charset="0"/>
                <a:ea typeface="MS PGothic" panose="020B0600070205080204" pitchFamily="34" charset="-128"/>
                <a:cs typeface="Segoe UI" panose="020B0502040204020203" pitchFamily="34" charset="0"/>
              </a:rPr>
              <a:t>M</a:t>
            </a:r>
            <a:r>
              <a:rPr lang="en-US" sz="900" b="1">
                <a:gradFill>
                  <a:gsLst>
                    <a:gs pos="0">
                      <a:schemeClr val="tx2"/>
                    </a:gs>
                    <a:gs pos="100000">
                      <a:schemeClr val="tx2"/>
                    </a:gs>
                  </a:gsLst>
                  <a:lin ang="5400000" scaled="1"/>
                </a:gradFill>
                <a:latin typeface="Segoe UI Semibold"/>
                <a:ea typeface="Segoe UI" panose="020B0502040204020203" pitchFamily="34" charset="0"/>
                <a:cs typeface="Segoe UI" panose="020B0502040204020203" pitchFamily="34" charset="0"/>
              </a:rPr>
              <a:t>igrate your applications to Azure VMs and </a:t>
            </a:r>
            <a:r>
              <a:rPr lang="en-US" sz="900" b="1">
                <a:gradFill>
                  <a:gsLst>
                    <a:gs pos="0">
                      <a:schemeClr val="tx2"/>
                    </a:gs>
                    <a:gs pos="100000">
                      <a:schemeClr val="tx2"/>
                    </a:gs>
                  </a:gsLst>
                </a:gradFill>
                <a:latin typeface="Segoe UI Semilight"/>
                <a:ea typeface="Segoe UI" panose="020B0502040204020203" pitchFamily="34" charset="0"/>
                <a:cs typeface="Segoe UI Semilight"/>
              </a:rPr>
              <a:t>y</a:t>
            </a:r>
            <a:r>
              <a:rPr lang="en-US" sz="900" b="1">
                <a:gradFill>
                  <a:gsLst>
                    <a:gs pos="0">
                      <a:schemeClr val="tx2"/>
                    </a:gs>
                    <a:gs pos="100000">
                      <a:schemeClr val="tx2"/>
                    </a:gs>
                  </a:gsLst>
                </a:gradFill>
                <a:latin typeface="Segoe UI Semilight"/>
                <a:cs typeface="Segoe UI Semilight"/>
              </a:rPr>
              <a:t>ou can get: </a:t>
            </a:r>
            <a:endParaRPr lang="en-US" sz="900" b="1">
              <a:gradFill>
                <a:gsLst>
                  <a:gs pos="0">
                    <a:schemeClr val="tx2"/>
                  </a:gs>
                  <a:gs pos="100000">
                    <a:schemeClr val="tx2"/>
                  </a:gs>
                </a:gsLst>
                <a:lin ang="5400000" scaled="1"/>
              </a:gradFill>
              <a:latin typeface="Segoe UI Semibold"/>
              <a:ea typeface="Segoe UI" panose="020B0502040204020203" pitchFamily="34" charset="0"/>
              <a:cs typeface="Segoe UI" panose="020B0502040204020203" pitchFamily="34" charset="0"/>
            </a:endParaRP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cs typeface="Segoe UI Semilight"/>
              </a:rPr>
              <a:t>3 more years of Extended Security Updates for Windows Server 2008 and 2008 R2 at no additional charge, above standard VM prices </a:t>
            </a:r>
          </a:p>
          <a:p>
            <a:pPr>
              <a:lnSpc>
                <a:spcPct val="105000"/>
              </a:lnSpc>
              <a:spcBef>
                <a:spcPts val="1200"/>
              </a:spcBef>
            </a:pPr>
            <a:endParaRPr lang="en-US" sz="900">
              <a:gradFill>
                <a:gsLst>
                  <a:gs pos="0">
                    <a:schemeClr val="tx2"/>
                  </a:gs>
                  <a:gs pos="100000">
                    <a:schemeClr val="tx2"/>
                  </a:gs>
                </a:gsLst>
              </a:gradFill>
              <a:latin typeface="Segoe UI Semibold"/>
              <a:ea typeface="Segoe UI" panose="020B0502040204020203" pitchFamily="34" charset="0"/>
              <a:cs typeface="Segoe UI" panose="020B0502040204020203" pitchFamily="34" charset="0"/>
            </a:endParaRPr>
          </a:p>
          <a:p>
            <a:pPr>
              <a:lnSpc>
                <a:spcPct val="105000"/>
              </a:lnSpc>
              <a:spcBef>
                <a:spcPts val="1200"/>
              </a:spcBef>
            </a:pPr>
            <a:r>
              <a:rPr lang="en-US" sz="900" b="1">
                <a:gradFill>
                  <a:gsLst>
                    <a:gs pos="0">
                      <a:schemeClr val="tx2"/>
                    </a:gs>
                    <a:gs pos="100000">
                      <a:schemeClr val="tx2"/>
                    </a:gs>
                  </a:gsLst>
                </a:gradFill>
                <a:latin typeface="Segoe UI Semibold"/>
                <a:ea typeface="Segoe UI" panose="020B0502040204020203" pitchFamily="34" charset="0"/>
                <a:cs typeface="Segoe UI" panose="020B0502040204020203" pitchFamily="34" charset="0"/>
              </a:rPr>
              <a:t>Migrate your data to Azure managed instances or VMs and you can get: </a:t>
            </a: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ea typeface="Segoe UI" panose="020B0502040204020203" pitchFamily="34" charset="0"/>
                <a:cs typeface="Segoe UI Semilight"/>
              </a:rPr>
              <a:t>A version-free option of Azure SQL Database Managed Instances </a:t>
            </a: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ea typeface="Segoe UI" panose="020B0502040204020203" pitchFamily="34" charset="0"/>
                <a:cs typeface="Segoe UI Semilight"/>
              </a:rPr>
              <a:t>3 more years of Extended Security Updates for SQL Server 2008 or 2008 R2 at no additional charge</a:t>
            </a:r>
          </a:p>
          <a:p>
            <a:pPr marL="228600" indent="-228600">
              <a:lnSpc>
                <a:spcPct val="105000"/>
              </a:lnSpc>
              <a:spcBef>
                <a:spcPts val="300"/>
              </a:spcBef>
              <a:buFont typeface="Arial" panose="020B0604020202020204" pitchFamily="34" charset="0"/>
              <a:buChar char="•"/>
            </a:pP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marL="0" marR="0" lvl="0" indent="0" algn="l" defTabSz="914400" rtl="0" eaLnBrk="1" fontAlgn="auto" latinLnBrk="0" hangingPunct="1">
              <a:lnSpc>
                <a:spcPct val="105000"/>
              </a:lnSpc>
              <a:spcBef>
                <a:spcPts val="300"/>
              </a:spcBef>
              <a:spcAft>
                <a:spcPts val="0"/>
              </a:spcAft>
              <a:buClrTx/>
              <a:buSzTx/>
              <a:buFont typeface="Arial" panose="020B0604020202020204" pitchFamily="34" charset="0"/>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#2&gt;&gt;</a:t>
            </a: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marL="0" indent="0">
              <a:lnSpc>
                <a:spcPct val="105000"/>
              </a:lnSpc>
              <a:spcBef>
                <a:spcPts val="300"/>
              </a:spcBef>
              <a:buFont typeface="Arial" panose="020B0604020202020204" pitchFamily="34" charset="0"/>
              <a:buNone/>
            </a:pPr>
            <a:r>
              <a:rPr lang="en-US" sz="900" b="1">
                <a:gradFill>
                  <a:gsLst>
                    <a:gs pos="0">
                      <a:schemeClr val="tx2"/>
                    </a:gs>
                    <a:gs pos="100000">
                      <a:schemeClr val="tx2"/>
                    </a:gs>
                  </a:gsLst>
                </a:gradFill>
                <a:latin typeface="Segoe UI Semilight"/>
                <a:ea typeface="Segoe UI" panose="020B0502040204020203" pitchFamily="34" charset="0"/>
                <a:cs typeface="Segoe UI Semilight"/>
              </a:rPr>
              <a:t>OR take advantage of the Azure Hybrid Benefit: </a:t>
            </a:r>
          </a:p>
          <a:p>
            <a:pPr marL="0" marR="0" lvl="0" indent="0" algn="l" defTabSz="914367" rtl="0" eaLnBrk="1" fontAlgn="auto" latinLnBrk="0" hangingPunct="1">
              <a:lnSpc>
                <a:spcPct val="100000"/>
              </a:lnSpc>
              <a:spcBef>
                <a:spcPct val="0"/>
              </a:spcBef>
              <a:spcAft>
                <a:spcPts val="588"/>
              </a:spcAft>
              <a:buClrTx/>
              <a:buSzTx/>
              <a:buFontTx/>
              <a:buNone/>
              <a:tabLst/>
              <a:defRPr/>
            </a:pPr>
            <a:r>
              <a:rPr lang="en-US" sz="900" kern="1200" noProof="0">
                <a:gradFill>
                  <a:gsLst>
                    <a:gs pos="0">
                      <a:schemeClr val="tx2"/>
                    </a:gs>
                    <a:gs pos="100000">
                      <a:schemeClr val="tx2"/>
                    </a:gs>
                  </a:gsLst>
                </a:gradFill>
                <a:latin typeface="Segoe UI Semilight"/>
                <a:ea typeface="+mn-ea"/>
                <a:cs typeface="Segoe UI Semilight"/>
              </a:rPr>
              <a:t>The Azure Hybrid Benefit can help you save 55%* for SQL Server and up to 49%** for Windows Server by using your on-premises licenses (vs. pay-as-you-use). Also, the Azure Hybrid Benefit and Azure Reserved Instances can help you save up to  67%*** for Windows Server VMs (compared to AWS). </a:t>
            </a:r>
          </a:p>
          <a:p>
            <a:pPr marL="0" indent="0">
              <a:lnSpc>
                <a:spcPct val="105000"/>
              </a:lnSpc>
              <a:spcBef>
                <a:spcPts val="300"/>
              </a:spcBef>
              <a:buFont typeface="Arial" panose="020B0604020202020204" pitchFamily="34" charset="0"/>
              <a:buNone/>
            </a:pP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a:lnSpc>
                <a:spcPct val="105000"/>
              </a:lnSpc>
              <a:spcBef>
                <a:spcPts val="1200"/>
              </a:spcBef>
            </a:pPr>
            <a:r>
              <a:rPr lang="en-US" sz="900">
                <a:gradFill>
                  <a:gsLst>
                    <a:gs pos="0">
                      <a:schemeClr val="tx2"/>
                    </a:gs>
                    <a:gs pos="100000">
                      <a:schemeClr val="tx2"/>
                    </a:gs>
                  </a:gsLst>
                </a:gradFill>
                <a:latin typeface="Segoe UI Semibold"/>
                <a:ea typeface="Segoe UI" panose="020B0502040204020203" pitchFamily="34" charset="0"/>
                <a:cs typeface="Segoe UI" panose="020B0502040204020203" pitchFamily="34" charset="0"/>
              </a:rPr>
              <a:t>Then, modernize when you are ready by upgrading in Azure or transform apps and data with Azure services. </a:t>
            </a:r>
          </a:p>
          <a:p>
            <a:pPr marL="0" marR="0" lvl="0" indent="0" algn="l" defTabSz="914400" rtl="0" eaLnBrk="1" fontAlgn="auto" latinLnBrk="0" hangingPunct="1">
              <a:lnSpc>
                <a:spcPct val="105000"/>
              </a:lnSpc>
              <a:spcBef>
                <a:spcPts val="1200"/>
              </a:spcBef>
              <a:spcAft>
                <a:spcPts val="0"/>
              </a:spcAft>
              <a:buClrTx/>
              <a:buSzTx/>
              <a:buFontTx/>
              <a:buNone/>
              <a:tabLst/>
              <a:defRPr/>
            </a:pPr>
            <a:endParaRPr lang="en-US" sz="900" b="1"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#3&gt;&gt;</a:t>
            </a: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1"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1" i="0" u="none" strike="noStrike" kern="1200">
                <a:solidFill>
                  <a:schemeClr val="tx1"/>
                </a:solidFill>
                <a:effectLst/>
                <a:latin typeface="Segoe UI Light" pitchFamily="34" charset="0"/>
                <a:ea typeface="MS PGothic" panose="020B0600070205080204" pitchFamily="34" charset="-128"/>
                <a:cs typeface="MS PGothic" charset="0"/>
              </a:rPr>
              <a:t>If you chose to upgrade on-premises to </a:t>
            </a:r>
            <a:r>
              <a:rPr lang="en-US" sz="900" b="1" u="none">
                <a:gradFill>
                  <a:gsLst>
                    <a:gs pos="0">
                      <a:schemeClr val="tx2"/>
                    </a:gs>
                    <a:gs pos="100000">
                      <a:schemeClr val="tx2"/>
                    </a:gs>
                  </a:gsLst>
                </a:gradFill>
                <a:latin typeface="Segoe UI Semilight"/>
                <a:cs typeface="Segoe UI Semilight"/>
              </a:rPr>
              <a:t>Windows Server 2016 or 2019 and SQL Server 2017 you can leverage the security updates you need. More on that later.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1" u="none">
              <a:gradFill>
                <a:gsLst>
                  <a:gs pos="0">
                    <a:schemeClr val="tx2"/>
                  </a:gs>
                  <a:gs pos="100000">
                    <a:schemeClr val="tx2"/>
                  </a:gs>
                </a:gsLst>
              </a:gradFill>
              <a:latin typeface="Segoe UI Semilight"/>
              <a:cs typeface="Segoe UI Semiligh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If you must stay on Windows Server 2008. You have the option to b</a:t>
            </a:r>
            <a:r>
              <a:rPr lang="en-US" sz="900">
                <a:gradFill>
                  <a:gsLst>
                    <a:gs pos="0">
                      <a:schemeClr val="tx2"/>
                    </a:gs>
                    <a:gs pos="100000">
                      <a:schemeClr val="tx2"/>
                    </a:gs>
                  </a:gsLst>
                </a:gradFill>
                <a:latin typeface="Segoe UI Semilight"/>
                <a:cs typeface="Segoe UI Semilight"/>
              </a:rPr>
              <a:t>uy Extended Security Updates to get 3 more years of security updates for Windows Server and SQL Server 2008 or 2008 R2. Then, upgrade when you are ready. </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*Pay a reduced rate on </a:t>
            </a:r>
            <a:r>
              <a:rPr kumimoji="0" lang="en-US" sz="900" b="0" i="0" u="none" strike="noStrike" kern="1200" cap="none" spc="0" normalizeH="0" baseline="0" noProof="0" err="1">
                <a:ln>
                  <a:noFill/>
                </a:ln>
                <a:solidFill>
                  <a:srgbClr val="505050"/>
                </a:solidFill>
                <a:effectLst/>
                <a:uLnTx/>
                <a:uFillTx/>
                <a:latin typeface="Segoe UI Semilight"/>
                <a:ea typeface="+mn-ea"/>
                <a:cs typeface="+mn-cs"/>
              </a:rPr>
              <a:t>vCore</a:t>
            </a:r>
            <a:r>
              <a:rPr kumimoji="0" lang="en-US" sz="900" b="0" i="0" u="none" strike="noStrike" kern="1200" cap="none" spc="0" normalizeH="0" baseline="0" noProof="0">
                <a:ln>
                  <a:noFill/>
                </a:ln>
                <a:solidFill>
                  <a:srgbClr val="505050"/>
                </a:solidFill>
                <a:effectLst/>
                <a:uLnTx/>
                <a:uFillTx/>
                <a:latin typeface="Segoe UI Semilight"/>
                <a:ea typeface="+mn-ea"/>
                <a:cs typeface="+mn-cs"/>
              </a:rPr>
              <a:t>-based options and save in highly-virtualized scenarios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***AWS r4.xlarge, Windows, US West (Oregon) convertible 3-year Term, all upfront vs. Azure E4 v3, Windows, West US 2, 3 Year Reserved with Azure Hybrid Benefit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**Pay a basic compute rate for your Windows Server VMs in Azure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p:txBody>
      </p:sp>
      <p:sp>
        <p:nvSpPr>
          <p:cNvPr id="54275" name="Header Placeholder 3">
            <a:extLst>
              <a:ext uri="{FF2B5EF4-FFF2-40B4-BE49-F238E27FC236}">
                <a16:creationId xmlns:a16="http://schemas.microsoft.com/office/drawing/2014/main" id="{81B7F024-9E9F-4387-B8FF-2063A15219A9}"/>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59254001-E4A7-4EFE-9C16-FEC3CFA2A800}"/>
              </a:ext>
            </a:extLst>
          </p:cNvPr>
          <p:cNvSpPr>
            <a:spLocks noGrp="1"/>
          </p:cNvSpPr>
          <p:nvPr>
            <p:ph type="ftr" sz="quarter" idx="4"/>
          </p:nvPr>
        </p:nvSpPr>
        <p:spPr>
          <a:xfrm>
            <a:off x="0" y="8831580"/>
            <a:ext cx="6052312" cy="361897"/>
          </a:xfrm>
        </p:spPr>
        <p:txBody>
          <a:bodyPr rtlCol="0"/>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2016 Microsoft Corporation. All rights reserved. MICROSOFT MAKES NO WARRANTIES, EXPRESS, IMPLIED OR STATUTORY, AS TO THE INFORMATION IN THIS PRESENTATION.</a:t>
            </a:r>
          </a:p>
        </p:txBody>
      </p:sp>
      <p:sp>
        <p:nvSpPr>
          <p:cNvPr id="54277" name="Date Placeholder 5">
            <a:extLst>
              <a:ext uri="{FF2B5EF4-FFF2-40B4-BE49-F238E27FC236}">
                <a16:creationId xmlns:a16="http://schemas.microsoft.com/office/drawing/2014/main" id="{F836BBC7-C3E0-47A7-B7C5-94F53BB21B74}"/>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543B99-20AA-4D0C-8F31-99983AA7933D}"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27-Aug-18 2:30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4278" name="Slide Number Placeholder 6">
            <a:extLst>
              <a:ext uri="{FF2B5EF4-FFF2-40B4-BE49-F238E27FC236}">
                <a16:creationId xmlns:a16="http://schemas.microsoft.com/office/drawing/2014/main" id="{EB4AD559-6AB8-4ECB-85FF-CC3FB3FF4072}"/>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99CF8E-ECDA-406B-BC70-186386AFC53B}"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0078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ts val="338"/>
              </a:spcAft>
              <a:buClrTx/>
              <a:buSzTx/>
              <a:buFontTx/>
              <a:buNone/>
              <a:tabLst/>
              <a:defRPr/>
            </a:pPr>
            <a:r>
              <a:rPr lang="en-US" sz="800" kern="1200">
                <a:solidFill>
                  <a:schemeClr val="tx1"/>
                </a:solidFill>
                <a:effectLst/>
                <a:latin typeface="Segoe UI Light" pitchFamily="34" charset="0"/>
                <a:ea typeface="MS PGothic" panose="020B0600070205080204" pitchFamily="34" charset="-128"/>
                <a:cs typeface="MS PGothic" charset="0"/>
              </a:rPr>
              <a:t>If you’re running Windows Server or SQL Server 2008 or 2008 R2, these versions are reaching the end of their </a:t>
            </a:r>
            <a:r>
              <a:rPr lang="en-US" sz="800" u="sng" kern="1200">
                <a:solidFill>
                  <a:schemeClr val="tx1"/>
                </a:solidFill>
                <a:effectLst/>
                <a:latin typeface="Segoe UI Light" pitchFamily="34" charset="0"/>
                <a:ea typeface="MS PGothic" panose="020B0600070205080204" pitchFamily="34" charset="-128"/>
                <a:cs typeface="MS PGothic" charset="0"/>
                <a:hlinkClick r:id="rId3"/>
              </a:rPr>
              <a:t>support lifecycle</a:t>
            </a:r>
            <a:r>
              <a:rPr lang="en-US" sz="800" kern="1200">
                <a:solidFill>
                  <a:schemeClr val="tx1"/>
                </a:solidFill>
                <a:effectLst/>
                <a:latin typeface="Segoe UI Light" pitchFamily="34" charset="0"/>
                <a:ea typeface="MS PGothic" panose="020B0600070205080204" pitchFamily="34" charset="-128"/>
                <a:cs typeface="MS PGothic" charset="0"/>
              </a:rPr>
              <a:t>. Each version is backed by a minimum of 10 years of support (5 years for Mainstream Support and 5 years for Extended Support) including regular </a:t>
            </a:r>
            <a:r>
              <a:rPr lang="en-US" sz="800" u="sng" kern="1200">
                <a:solidFill>
                  <a:schemeClr val="tx1"/>
                </a:solidFill>
                <a:effectLst/>
                <a:latin typeface="Segoe UI Light" pitchFamily="34" charset="0"/>
                <a:ea typeface="MS PGothic" panose="020B0600070205080204" pitchFamily="34" charset="-128"/>
                <a:cs typeface="MS PGothic" charset="0"/>
                <a:hlinkClick r:id="rId4"/>
              </a:rPr>
              <a:t>security updates</a:t>
            </a:r>
            <a:r>
              <a:rPr lang="en-US" sz="800" kern="1200">
                <a:solidFill>
                  <a:schemeClr val="tx1"/>
                </a:solidFill>
                <a:effectLst/>
                <a:latin typeface="Segoe UI Light" pitchFamily="34" charset="0"/>
                <a:ea typeface="MS PGothic" panose="020B0600070205080204" pitchFamily="34" charset="-128"/>
                <a:cs typeface="MS PGothic" charset="0"/>
              </a:rPr>
              <a:t>. End of support means the end of security updates, which can cause security and compliance issues and put applications and business at risk. We recommend upgrading to current versions for the most advanced security, performance, and innovation. To help customers that can’t get it all upgraded by the deadline, new options  help you protect applications and data during the upgrade transition. </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800" kern="1200">
              <a:solidFill>
                <a:schemeClr val="tx1"/>
              </a:solidFill>
              <a:effectLst/>
              <a:latin typeface="Segoe UI Light" pitchFamily="34" charset="0"/>
              <a:ea typeface="MS PGothic" panose="020B0600070205080204" pitchFamily="34" charset="-128"/>
              <a:cs typeface="MS PGothic" charset="0"/>
            </a:endParaRPr>
          </a:p>
          <a:p>
            <a:pPr>
              <a:defRPr/>
            </a:pPr>
            <a:r>
              <a:rPr lang="en-US" kern="1200">
                <a:effectLst/>
                <a:latin typeface="Segoe UI Light" pitchFamily="34" charset="0"/>
                <a:ea typeface="MS PGothic" panose="020B0600070205080204" pitchFamily="34" charset="-128"/>
                <a:cs typeface="MS PGothic" charset="0"/>
              </a:rPr>
              <a:t>Here are a few examples of security updates Microsoft has released recently to </a:t>
            </a:r>
            <a:r>
              <a:rPr lang="en-US" b="0" i="0" u="none" strike="noStrike" kern="1200">
                <a:effectLst/>
                <a:latin typeface="Segoe UI Light" pitchFamily="34" charset="0"/>
                <a:ea typeface="MS PGothic" panose="020B0600070205080204" pitchFamily="34" charset="-128"/>
                <a:cs typeface="MS PGothic" charset="0"/>
              </a:rPr>
              <a:t>address vulnerabilities exploited by attacks.</a:t>
            </a:r>
            <a:r>
              <a:rPr lang="en-US">
                <a:cs typeface="Segoe UI Light"/>
              </a:rPr>
              <a:t> More information is here </a:t>
            </a:r>
            <a:r>
              <a:rPr lang="en-US"/>
              <a:t> </a:t>
            </a:r>
            <a:r>
              <a:rPr lang="en-US" u="sng"/>
              <a:t>https://portal.msrc.microsoft.com</a:t>
            </a:r>
            <a:endParaRPr lang="en-US" b="0" i="0" u="sng" strike="noStrike" kern="1200">
              <a:cs typeface="Segoe UI Light"/>
            </a:endParaRPr>
          </a:p>
          <a:p>
            <a:endParaRPr lang="en-US"/>
          </a:p>
          <a:p>
            <a:r>
              <a:rPr lang="en-US"/>
              <a:t>More info on WannaCrypt</a:t>
            </a: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800" u="sng">
                <a:effectLst/>
                <a:hlinkClick r:id="rId5"/>
              </a:rPr>
              <a:t>https://blogs.technet.microsoft.com/msrc/2017/05/12/customer-guidance-for-wannacrypt-attacks/</a:t>
            </a:r>
            <a:r>
              <a:rPr lang="en-US" sz="800">
                <a:effectLst/>
              </a:rPr>
              <a:t> </a:t>
            </a:r>
            <a:endParaRPr lang="en-US" sz="800">
              <a:effectLst/>
              <a:latin typeface="Calibri" panose="020F0502020204030204" pitchFamily="34" charset="0"/>
              <a:ea typeface="Calibri" panose="020F0502020204030204" pitchFamily="34" charset="0"/>
            </a:endParaRPr>
          </a:p>
          <a:p>
            <a:endParaRPr lang="en-US"/>
          </a:p>
          <a:p>
            <a:r>
              <a:rPr lang="en-US"/>
              <a:t>More info on Meltdown/</a:t>
            </a:r>
            <a:r>
              <a:rPr lang="en-US" err="1"/>
              <a:t>Spectre</a:t>
            </a:r>
            <a:endParaRPr lang="en-US"/>
          </a:p>
          <a:p>
            <a:pPr rtl="0" eaLnBrk="1" fontAlgn="t" latinLnBrk="0" hangingPunct="1"/>
            <a:r>
              <a:rPr lang="en-US" sz="800" b="0" i="0" u="none" strike="noStrike" kern="1200">
                <a:solidFill>
                  <a:schemeClr val="tx1"/>
                </a:solidFill>
                <a:effectLst/>
                <a:latin typeface="Segoe UI Light" pitchFamily="34" charset="0"/>
                <a:ea typeface="MS PGothic" panose="020B0600070205080204" pitchFamily="34" charset="-128"/>
                <a:cs typeface="MS PGothic" charset="0"/>
              </a:rPr>
              <a:t> </a:t>
            </a:r>
            <a:r>
              <a:rPr lang="en-US" sz="800" b="0" i="0" u="sng" strike="noStrike" kern="1200">
                <a:solidFill>
                  <a:schemeClr val="tx1"/>
                </a:solidFill>
                <a:effectLst/>
                <a:latin typeface="Segoe UI Light" pitchFamily="34" charset="0"/>
                <a:ea typeface="MS PGothic" panose="020B0600070205080204" pitchFamily="34" charset="-128"/>
                <a:cs typeface="MS PGothic" charset="0"/>
                <a:hlinkClick r:id="rId6"/>
              </a:rPr>
              <a:t>https://portal.msrc.microsoft.com/en-US/security-guidance/advisory/ADV180002</a:t>
            </a:r>
            <a:r>
              <a:rPr lang="en-US" sz="800" b="0" i="0" u="none" strike="noStrike" kern="1200">
                <a:solidFill>
                  <a:schemeClr val="tx1"/>
                </a:solidFill>
                <a:effectLst/>
                <a:latin typeface="Segoe UI Light" pitchFamily="34" charset="0"/>
                <a:ea typeface="MS PGothic" panose="020B0600070205080204" pitchFamily="34" charset="-128"/>
                <a:cs typeface="MS PGothic" charset="0"/>
              </a:rPr>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3F565A-DA72-42CA-94BA-69F4CC5335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27-Aug-18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9418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5BF-144A-4D46-B51B-8CAC5B205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E558E5-5452-4499-BA97-4AE0E1361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29E6E-C4F9-4C4A-BC24-D3735A341F31}"/>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E50D6F50-F664-4A84-9EC6-B47B3D94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1DE55-0038-44A9-A22B-EEBA40F45C9B}"/>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125674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FBD1-F8AB-4DBE-B9E8-D2F5874CDD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EFDF51-DF89-4EE4-A069-5FCEF87B3C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432E9-E4DC-4FE6-AC02-5C5CE2828D6B}"/>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4C96F8FB-5A07-44B1-AA2D-2A9CE0002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54400-69C3-4C11-A905-6AF5E76216ED}"/>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2205721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86300640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1474250"/>
          </a:xfrm>
        </p:spPr>
        <p:txBody>
          <a:bodyPr/>
          <a:lstStyle>
            <a:lvl1pPr marL="0" indent="0">
              <a:lnSpc>
                <a:spcPct val="100000"/>
              </a:lnSpc>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lnSpc>
                <a:spcPct val="100000"/>
              </a:lnSpc>
              <a:buNone/>
              <a:defRPr sz="1200"/>
            </a:lvl2pPr>
            <a:lvl3pPr marL="560241" indent="0">
              <a:lnSpc>
                <a:spcPct val="100000"/>
              </a:lnSpc>
              <a:buNone/>
              <a:defRPr sz="1100"/>
            </a:lvl3pPr>
            <a:lvl4pPr marL="784338" indent="0">
              <a:lnSpc>
                <a:spcPct val="100000"/>
              </a:lnSpc>
              <a:buNone/>
              <a:defRPr sz="1050"/>
            </a:lvl4pPr>
            <a:lvl5pPr marL="1008434" indent="0">
              <a:lnSpc>
                <a:spcPct val="100000"/>
              </a:lnSpc>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7234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6576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02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9316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42067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2525683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Man walking up steps with Surface pen and Surface " title="Microsoft brand photo">
            <a:extLst>
              <a:ext uri="{FF2B5EF4-FFF2-40B4-BE49-F238E27FC236}">
                <a16:creationId xmlns:a16="http://schemas.microsoft.com/office/drawing/2014/main" id="{1361CB77-92FE-4129-A2BF-CDA66422FCD7}"/>
              </a:ext>
            </a:extLst>
          </p:cNvPr>
          <p:cNvPicPr>
            <a:picLocks noChangeAspect="1"/>
          </p:cNvPicPr>
          <p:nvPr userDrawn="1"/>
        </p:nvPicPr>
        <p:blipFill rotWithShape="1">
          <a:blip r:embed="rId3"/>
          <a:srcRect l="43734" t="13403" b="2204"/>
          <a:stretch/>
        </p:blipFill>
        <p:spPr>
          <a:xfrm>
            <a:off x="5332107" y="0"/>
            <a:ext cx="6859893" cy="6858001"/>
          </a:xfrm>
          <a:prstGeom prst="rect">
            <a:avLst/>
          </a:prstGeom>
        </p:spPr>
      </p:pic>
    </p:spTree>
    <p:extLst>
      <p:ext uri="{BB962C8B-B14F-4D97-AF65-F5344CB8AC3E}">
        <p14:creationId xmlns:p14="http://schemas.microsoft.com/office/powerpoint/2010/main" val="3208747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Man walking up steps with Surface pen and Surface " title="Microsoft brand photo">
            <a:extLst>
              <a:ext uri="{FF2B5EF4-FFF2-40B4-BE49-F238E27FC236}">
                <a16:creationId xmlns:a16="http://schemas.microsoft.com/office/drawing/2014/main" id="{70A7F11F-29A0-4909-AF74-CA55B1CF40F5}"/>
              </a:ext>
            </a:extLst>
          </p:cNvPr>
          <p:cNvPicPr>
            <a:picLocks noChangeAspect="1"/>
          </p:cNvPicPr>
          <p:nvPr userDrawn="1"/>
        </p:nvPicPr>
        <p:blipFill rotWithShape="1">
          <a:blip r:embed="rId3"/>
          <a:srcRect l="43734" t="13403" b="2204"/>
          <a:stretch/>
        </p:blipFill>
        <p:spPr>
          <a:xfrm>
            <a:off x="5332107" y="0"/>
            <a:ext cx="6859893" cy="6858001"/>
          </a:xfrm>
          <a:prstGeom prst="rect">
            <a:avLst/>
          </a:prstGeom>
        </p:spPr>
      </p:pic>
    </p:spTree>
    <p:extLst>
      <p:ext uri="{BB962C8B-B14F-4D97-AF65-F5344CB8AC3E}">
        <p14:creationId xmlns:p14="http://schemas.microsoft.com/office/powerpoint/2010/main" val="3653445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1980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73372-3E50-429B-8560-9EDFB9216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E51D5-47D9-4DB4-A4D7-5C35314D70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D90E3-6579-489D-9563-7D55259228D7}"/>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74BAC612-28A3-447B-8D69-88CF4E3D6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95313-1500-4D87-AD3B-99ECE79C5B2B}"/>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40231348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6052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87737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0481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6515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7721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597594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0532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96645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684033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884003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5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87971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79839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6163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575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98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983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8347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6257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8373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09335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194871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0750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06778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4267711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41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03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471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778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1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6D19-3EEE-4C9A-9A11-E997F26E9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6A93E2-3813-45F7-9A67-F9060D2615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C16B5-D586-47B9-B8B1-A7BEAF12F5D5}"/>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1FFFE5FF-1AA1-4FC1-A90F-246E8F0BB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5EED6-EF93-4A30-A08B-61A29ABE0FBF}"/>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646814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87626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95700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4561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5813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8153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0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576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209972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28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0465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68F3-0522-4808-9A03-06F4F1AF4D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94A8D2-C9F1-4B35-9876-977362FBA1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998B13-F35F-4EC1-8907-FEAEC9925ECA}"/>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922DCDEE-EC40-4731-A774-44C9E314D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B1B5A-F32C-4DD0-A53A-110A29D39092}"/>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1051104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7744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12595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826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87080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28009851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3360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99325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584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860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737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26C3-4FD7-455A-AC35-ADF8931160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4A89A9-2376-4E2A-B97B-5DE9C811DB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8BDE0-CC48-44EB-8FBE-C40E4245A5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F84606-4EA1-4509-86EA-BA49B2BACD3F}"/>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6" name="Footer Placeholder 5">
            <a:extLst>
              <a:ext uri="{FF2B5EF4-FFF2-40B4-BE49-F238E27FC236}">
                <a16:creationId xmlns:a16="http://schemas.microsoft.com/office/drawing/2014/main" id="{3C48D087-4B99-41CF-9BED-DBBAC2209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C62E6-E12E-4CAB-A5A3-20D66AB0CFE1}"/>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9676531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3_THREE COLUMN DARK">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Text Placeholder 2">
            <a:extLst>
              <a:ext uri="{FF2B5EF4-FFF2-40B4-BE49-F238E27FC236}">
                <a16:creationId xmlns:a16="http://schemas.microsoft.com/office/drawing/2014/main" id="{7E90435C-B53E-4681-A0F7-3521424C3B86}"/>
              </a:ext>
            </a:extLst>
          </p:cNvPr>
          <p:cNvSpPr>
            <a:spLocks noGrp="1"/>
          </p:cNvSpPr>
          <p:nvPr>
            <p:ph type="body" sz="quarter" idx="18" hasCustomPrompt="1"/>
          </p:nvPr>
        </p:nvSpPr>
        <p:spPr>
          <a:xfrm>
            <a:off x="6160451" y="2142443"/>
            <a:ext cx="2698444"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a:extLst>
              <a:ext uri="{FF2B5EF4-FFF2-40B4-BE49-F238E27FC236}">
                <a16:creationId xmlns:a16="http://schemas.microsoft.com/office/drawing/2014/main" id="{40F8A746-2D49-4175-86F8-0947B73FD1F8}"/>
              </a:ext>
            </a:extLst>
          </p:cNvPr>
          <p:cNvSpPr>
            <a:spLocks noGrp="1"/>
          </p:cNvSpPr>
          <p:nvPr>
            <p:ph type="body" sz="quarter" idx="19" hasCustomPrompt="1"/>
          </p:nvPr>
        </p:nvSpPr>
        <p:spPr>
          <a:xfrm>
            <a:off x="6159357" y="1645383"/>
            <a:ext cx="2699086"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Text Placeholder 2">
            <a:extLst>
              <a:ext uri="{FF2B5EF4-FFF2-40B4-BE49-F238E27FC236}">
                <a16:creationId xmlns:a16="http://schemas.microsoft.com/office/drawing/2014/main" id="{DD60F9F9-3721-4DAD-926B-E81D0BEE0EE2}"/>
              </a:ext>
            </a:extLst>
          </p:cNvPr>
          <p:cNvSpPr>
            <a:spLocks noGrp="1"/>
          </p:cNvSpPr>
          <p:nvPr>
            <p:ph type="body" sz="quarter" idx="16" hasCustomPrompt="1"/>
          </p:nvPr>
        </p:nvSpPr>
        <p:spPr>
          <a:xfrm>
            <a:off x="3293764" y="2142443"/>
            <a:ext cx="2698444"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4" name="Text Placeholder 2">
            <a:extLst>
              <a:ext uri="{FF2B5EF4-FFF2-40B4-BE49-F238E27FC236}">
                <a16:creationId xmlns:a16="http://schemas.microsoft.com/office/drawing/2014/main" id="{EDB9E1FD-566D-4B39-BEDF-58FEBCFE8C61}"/>
              </a:ext>
            </a:extLst>
          </p:cNvPr>
          <p:cNvSpPr>
            <a:spLocks noGrp="1"/>
          </p:cNvSpPr>
          <p:nvPr>
            <p:ph type="body" sz="quarter" idx="17" hasCustomPrompt="1"/>
          </p:nvPr>
        </p:nvSpPr>
        <p:spPr>
          <a:xfrm>
            <a:off x="3293453" y="1645383"/>
            <a:ext cx="2699086"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5" name="Text Placeholder 2">
            <a:extLst>
              <a:ext uri="{FF2B5EF4-FFF2-40B4-BE49-F238E27FC236}">
                <a16:creationId xmlns:a16="http://schemas.microsoft.com/office/drawing/2014/main" id="{B5E31426-5102-43CC-AB07-7299DFE3A0FB}"/>
              </a:ext>
            </a:extLst>
          </p:cNvPr>
          <p:cNvSpPr>
            <a:spLocks noGrp="1"/>
          </p:cNvSpPr>
          <p:nvPr>
            <p:ph type="body" sz="quarter" idx="11" hasCustomPrompt="1"/>
          </p:nvPr>
        </p:nvSpPr>
        <p:spPr>
          <a:xfrm>
            <a:off x="427077" y="2142443"/>
            <a:ext cx="2698444"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6" name="Text Placeholder 2">
            <a:extLst>
              <a:ext uri="{FF2B5EF4-FFF2-40B4-BE49-F238E27FC236}">
                <a16:creationId xmlns:a16="http://schemas.microsoft.com/office/drawing/2014/main" id="{A88BF5D1-12AE-4CBD-AD68-A1A8B9394F89}"/>
              </a:ext>
            </a:extLst>
          </p:cNvPr>
          <p:cNvSpPr>
            <a:spLocks noGrp="1"/>
          </p:cNvSpPr>
          <p:nvPr>
            <p:ph type="body" sz="quarter" idx="15" hasCustomPrompt="1"/>
          </p:nvPr>
        </p:nvSpPr>
        <p:spPr>
          <a:xfrm>
            <a:off x="427550" y="1645383"/>
            <a:ext cx="2699086"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a:extLst>
              <a:ext uri="{FF2B5EF4-FFF2-40B4-BE49-F238E27FC236}">
                <a16:creationId xmlns:a16="http://schemas.microsoft.com/office/drawing/2014/main" id="{CC1AD4DD-31C0-4E98-9E69-AD4BA65B552A}"/>
              </a:ext>
            </a:extLst>
          </p:cNvPr>
          <p:cNvSpPr>
            <a:spLocks noGrp="1"/>
          </p:cNvSpPr>
          <p:nvPr>
            <p:ph type="body" sz="quarter" idx="20" hasCustomPrompt="1"/>
          </p:nvPr>
        </p:nvSpPr>
        <p:spPr>
          <a:xfrm>
            <a:off x="9027138" y="2144147"/>
            <a:ext cx="2698444"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2" name="Text Placeholder 2">
            <a:extLst>
              <a:ext uri="{FF2B5EF4-FFF2-40B4-BE49-F238E27FC236}">
                <a16:creationId xmlns:a16="http://schemas.microsoft.com/office/drawing/2014/main" id="{6386FDC9-3416-4602-B86F-E32E770DDD1A}"/>
              </a:ext>
            </a:extLst>
          </p:cNvPr>
          <p:cNvSpPr>
            <a:spLocks noGrp="1"/>
          </p:cNvSpPr>
          <p:nvPr>
            <p:ph type="body" sz="quarter" idx="21" hasCustomPrompt="1"/>
          </p:nvPr>
        </p:nvSpPr>
        <p:spPr>
          <a:xfrm>
            <a:off x="9025262" y="1647087"/>
            <a:ext cx="2699086"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7998240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59FE0B-276A-4836-9331-78F9E04D0B8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8926" b="23246"/>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6F8842B-8AAE-4527-B7F8-79F687662866}"/>
              </a:ext>
            </a:extLst>
          </p:cNvPr>
          <p:cNvSpPr/>
          <p:nvPr userDrawn="1"/>
        </p:nvSpPr>
        <p:spPr>
          <a:xfrm>
            <a:off x="0" y="0"/>
            <a:ext cx="12192000" cy="6858000"/>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1" name="Rectangle 10"/>
          <p:cNvSpPr/>
          <p:nvPr userDrawn="1"/>
        </p:nvSpPr>
        <p:spPr>
          <a:xfrm>
            <a:off x="4209299" y="2090940"/>
            <a:ext cx="7982701" cy="47670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713150" y="5820926"/>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gradFill>
                  <a:gsLst>
                    <a:gs pos="19251">
                      <a:schemeClr val="accent4"/>
                    </a:gs>
                    <a:gs pos="38000">
                      <a:schemeClr val="accent4"/>
                    </a:gs>
                  </a:gsLst>
                  <a:lin ang="10800000" scaled="0"/>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713136" y="5374851"/>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gradFill>
                  <a:gsLst>
                    <a:gs pos="19251">
                      <a:schemeClr val="accent4"/>
                    </a:gs>
                    <a:gs pos="38000">
                      <a:schemeClr val="accent4"/>
                    </a:gs>
                  </a:gsLst>
                  <a:lin ang="10800000" scaled="0"/>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3" name="Straight Connector 22"/>
          <p:cNvCxnSpPr/>
          <p:nvPr userDrawn="1"/>
        </p:nvCxnSpPr>
        <p:spPr>
          <a:xfrm>
            <a:off x="464929" y="5417011"/>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9" name="Text Placeholder 2"/>
          <p:cNvSpPr>
            <a:spLocks noGrp="1"/>
          </p:cNvSpPr>
          <p:nvPr>
            <p:ph type="body" sz="quarter" idx="13" hasCustomPrompt="1"/>
          </p:nvPr>
        </p:nvSpPr>
        <p:spPr>
          <a:xfrm>
            <a:off x="380661" y="1334405"/>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18" name="Picture 17">
            <a:extLst>
              <a:ext uri="{FF2B5EF4-FFF2-40B4-BE49-F238E27FC236}">
                <a16:creationId xmlns:a16="http://schemas.microsoft.com/office/drawing/2014/main" id="{9199D776-31A3-4AA2-A0EE-3690B882FA6F}"/>
              </a:ext>
            </a:extLst>
          </p:cNvPr>
          <p:cNvPicPr>
            <a:picLocks noChangeAspect="1"/>
          </p:cNvPicPr>
          <p:nvPr userDrawn="1"/>
        </p:nvPicPr>
        <p:blipFill>
          <a:blip r:embed="rId4"/>
          <a:stretch>
            <a:fillRect/>
          </a:stretch>
        </p:blipFill>
        <p:spPr>
          <a:xfrm>
            <a:off x="448212" y="440494"/>
            <a:ext cx="1490567" cy="322409"/>
          </a:xfrm>
          <a:prstGeom prst="rect">
            <a:avLst/>
          </a:prstGeom>
        </p:spPr>
      </p:pic>
    </p:spTree>
    <p:extLst>
      <p:ext uri="{BB962C8B-B14F-4D97-AF65-F5344CB8AC3E}">
        <p14:creationId xmlns:p14="http://schemas.microsoft.com/office/powerpoint/2010/main" val="36746570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t="4914" r="168" b="12761"/>
          <a:stretch/>
        </p:blipFill>
        <p:spPr>
          <a:xfrm flipH="1">
            <a:off x="-1" y="0"/>
            <a:ext cx="12472924" cy="6858000"/>
          </a:xfrm>
          <a:prstGeom prst="rect">
            <a:avLst/>
          </a:prstGeom>
        </p:spPr>
      </p:pic>
      <p:sp>
        <p:nvSpPr>
          <p:cNvPr id="13" name="Rectangle 12"/>
          <p:cNvSpPr/>
          <p:nvPr userDrawn="1"/>
        </p:nvSpPr>
        <p:spPr>
          <a:xfrm rot="16200000" flipH="1">
            <a:off x="7586575" y="1962792"/>
            <a:ext cx="3399367" cy="641231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r>
              <a:rPr lang="en-US" sz="1765">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713148" y="5820922"/>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713134" y="5374847"/>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0" name="Straight Connector 19"/>
          <p:cNvCxnSpPr/>
          <p:nvPr userDrawn="1"/>
        </p:nvCxnSpPr>
        <p:spPr>
          <a:xfrm>
            <a:off x="464927" y="5417007"/>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8" name="Text Placeholder 2"/>
          <p:cNvSpPr>
            <a:spLocks noGrp="1"/>
          </p:cNvSpPr>
          <p:nvPr userDrawn="1">
            <p:ph type="body" sz="quarter" idx="13" hasCustomPrompt="1"/>
          </p:nvPr>
        </p:nvSpPr>
        <p:spPr>
          <a:xfrm>
            <a:off x="380659" y="1334401"/>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11" name="Picture 10">
            <a:extLst>
              <a:ext uri="{FF2B5EF4-FFF2-40B4-BE49-F238E27FC236}">
                <a16:creationId xmlns:a16="http://schemas.microsoft.com/office/drawing/2014/main" id="{C719C765-994C-44B8-BAD7-42BF9B57FC99}"/>
              </a:ext>
            </a:extLst>
          </p:cNvPr>
          <p:cNvPicPr>
            <a:picLocks noChangeAspect="1"/>
          </p:cNvPicPr>
          <p:nvPr userDrawn="1"/>
        </p:nvPicPr>
        <p:blipFill>
          <a:blip r:embed="rId4"/>
          <a:stretch>
            <a:fillRect/>
          </a:stretch>
        </p:blipFill>
        <p:spPr>
          <a:xfrm>
            <a:off x="448212" y="440494"/>
            <a:ext cx="1490567" cy="322409"/>
          </a:xfrm>
          <a:prstGeom prst="rect">
            <a:avLst/>
          </a:prstGeom>
        </p:spPr>
      </p:pic>
    </p:spTree>
    <p:extLst>
      <p:ext uri="{BB962C8B-B14F-4D97-AF65-F5344CB8AC3E}">
        <p14:creationId xmlns:p14="http://schemas.microsoft.com/office/powerpoint/2010/main" val="1294283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62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BLANK_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242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27186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HEADLINE ONLY">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0A1D9FC-E63A-4D29-B1B1-D68DBEF498C0}"/>
              </a:ext>
            </a:extLst>
          </p:cNvPr>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62065" tIns="31034" rIns="62065" bIns="31034"/>
          <a:lstStyle/>
          <a:p>
            <a:pPr lvl="0" algn="ctr" fontAlgn="auto">
              <a:spcBef>
                <a:spcPts val="0"/>
              </a:spcBef>
              <a:spcAft>
                <a:spcPts val="0"/>
              </a:spcAft>
            </a:pPr>
            <a:endParaRPr lang="en-US" sz="1343">
              <a:gradFill>
                <a:gsLst>
                  <a:gs pos="53097">
                    <a:schemeClr val="tx1"/>
                  </a:gs>
                  <a:gs pos="29000">
                    <a:schemeClr val="tx1"/>
                  </a:gs>
                </a:gsLst>
                <a:lin ang="5400000" scaled="1"/>
              </a:gradFill>
            </a:endParaRP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tx1"/>
                    </a:gs>
                    <a:gs pos="14159">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73497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HEADLINE ONLY_AL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010792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993822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6_BASIC_ALT">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7419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4425-0670-455B-BE91-72C284869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66645F-886A-4D26-815C-354551156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9D39F4-AC07-4F81-9FCE-12F9F22CCF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CB3F64-7E34-43E6-93BF-53665709F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6E32D6-C492-4FED-A755-A4F2B061DD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171DC2-B758-498A-98CE-C1B3D7433EA0}"/>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8" name="Footer Placeholder 7">
            <a:extLst>
              <a:ext uri="{FF2B5EF4-FFF2-40B4-BE49-F238E27FC236}">
                <a16:creationId xmlns:a16="http://schemas.microsoft.com/office/drawing/2014/main" id="{7AA213E9-F565-459F-875D-ADA7327034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38019A-FB09-45C8-BF87-0B18D42B33AA}"/>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7105134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6_BASIC DARK">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58140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_BULLETED LIST">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2968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8_BULLETED LIST_ALT">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818731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8_LIST">
    <p:spTree>
      <p:nvGrpSpPr>
        <p:cNvPr id="1" name=""/>
        <p:cNvGrpSpPr/>
        <p:nvPr/>
      </p:nvGrpSpPr>
      <p:grpSpPr>
        <a:xfrm>
          <a:off x="0" y="0"/>
          <a:ext cx="0" cy="0"/>
          <a:chOff x="0" y="0"/>
          <a:chExt cx="0" cy="0"/>
        </a:xfrm>
      </p:grpSpPr>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579018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9_TWO COLUMN">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3665075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0_TWO COLUMN_ALT">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61105969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0_TWO COLUMN DARK">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7418205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1_THREE COLUMN">
    <p:spTree>
      <p:nvGrpSpPr>
        <p:cNvPr id="1" name=""/>
        <p:cNvGrpSpPr/>
        <p:nvPr/>
      </p:nvGrpSpPr>
      <p:grpSpPr>
        <a:xfrm>
          <a:off x="0" y="0"/>
          <a:ext cx="0" cy="0"/>
          <a:chOff x="0" y="0"/>
          <a:chExt cx="0" cy="0"/>
        </a:xfrm>
      </p:grpSpPr>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14788032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3_STATEMENT">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149951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7_AGENDA_ALT">
    <p:spTree>
      <p:nvGrpSpPr>
        <p:cNvPr id="1" name=""/>
        <p:cNvGrpSpPr/>
        <p:nvPr/>
      </p:nvGrpSpPr>
      <p:grpSpPr>
        <a:xfrm>
          <a:off x="0" y="0"/>
          <a:ext cx="0" cy="0"/>
          <a:chOff x="0" y="0"/>
          <a:chExt cx="0" cy="0"/>
        </a:xfrm>
      </p:grpSpPr>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5"/>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p:cNvSpPr>
            <a:spLocks noGrp="1"/>
          </p:cNvSpPr>
          <p:nvPr>
            <p:ph type="body" sz="quarter" idx="23" hasCustomPrompt="1"/>
          </p:nvPr>
        </p:nvSpPr>
        <p:spPr>
          <a:xfrm>
            <a:off x="425338" y="3582852"/>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5338" y="1722887"/>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386207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FC93-1508-4ADA-8D0F-4B978ED812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4D1D2D-FC73-4412-BE62-55234BB93AF3}"/>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4" name="Footer Placeholder 3">
            <a:extLst>
              <a:ext uri="{FF2B5EF4-FFF2-40B4-BE49-F238E27FC236}">
                <a16:creationId xmlns:a16="http://schemas.microsoft.com/office/drawing/2014/main" id="{E214B9F9-5A3A-4633-BD4B-771D38DFA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7D27D5-EDD9-4D13-A8F1-61779D33A305}"/>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26753994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7_SPLIT">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899" y="2139924"/>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5" y="1642864"/>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extBox 1"/>
          <p:cNvSpPr txBox="1"/>
          <p:nvPr userDrawn="1"/>
        </p:nvSpPr>
        <p:spPr>
          <a:xfrm>
            <a:off x="10624294" y="6375481"/>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2998160" y="6358878"/>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2232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8_SPLIT ALT">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85668" y="337744"/>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5" y="2133019"/>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1" y="1635960"/>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5" y="2133019"/>
            <a:ext cx="3175362"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0" y="1635960"/>
            <a:ext cx="31771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chemeClr val="bg1"/>
              </a:solidFill>
            </a:endParaRPr>
          </a:p>
        </p:txBody>
      </p:sp>
    </p:spTree>
    <p:extLst>
      <p:ext uri="{BB962C8B-B14F-4D97-AF65-F5344CB8AC3E}">
        <p14:creationId xmlns:p14="http://schemas.microsoft.com/office/powerpoint/2010/main" val="3348255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2_SPLIT ALT RED_ALT">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420412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0_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86788"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21929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2_SEC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EB645-4E23-4521-9907-DF485168C3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03470" y="0"/>
            <a:ext cx="10288531" cy="6858000"/>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86788"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744222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1_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609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337280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2_SECTION_AL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6093"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190221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2_SECTION AL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54305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3_SECTION ALT_AL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660892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924266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E51694-4CA9-4762-8978-7016CACCD766}"/>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3" name="Footer Placeholder 2">
            <a:extLst>
              <a:ext uri="{FF2B5EF4-FFF2-40B4-BE49-F238E27FC236}">
                <a16:creationId xmlns:a16="http://schemas.microsoft.com/office/drawing/2014/main" id="{38F34A77-2183-4E00-B91D-EBD9A4F75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B1A76-C09A-43BA-BE73-C1F32E1F0873}"/>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3035799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908915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12947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7276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1" y="-634"/>
            <a:ext cx="8780819" cy="921104"/>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6" name="Group 5"/>
          <p:cNvGrpSpPr/>
          <p:nvPr userDrawn="1"/>
        </p:nvGrpSpPr>
        <p:grpSpPr>
          <a:xfrm>
            <a:off x="9442980" y="220768"/>
            <a:ext cx="2491325" cy="701501"/>
            <a:chOff x="9442979" y="220768"/>
            <a:chExt cx="2491325" cy="701501"/>
          </a:xfrm>
        </p:grpSpPr>
        <p:pic>
          <p:nvPicPr>
            <p:cNvPr id="7" name="Picture 6" descr="prep_blue.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782150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864185376"/>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B3E3C-318F-41FA-8B53-E30B0B7B2303}"/>
              </a:ext>
            </a:extLst>
          </p:cNvPr>
          <p:cNvSpPr/>
          <p:nvPr userDrawn="1"/>
        </p:nvSpPr>
        <p:spPr bwMode="auto">
          <a:xfrm>
            <a:off x="274638" y="2084388"/>
            <a:ext cx="6534150" cy="358616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bwMode="auto">
          <a:xfrm>
            <a:off x="269239" y="2084389"/>
            <a:ext cx="6395721" cy="1792287"/>
          </a:xfrm>
          <a:noFill/>
        </p:spPr>
        <p:txBody>
          <a:bodyPr anchorCtr="0"/>
          <a:lstStyle>
            <a:lvl1pPr>
              <a:defRPr sz="5199" spc="-98" baseline="0">
                <a:gradFill>
                  <a:gsLst>
                    <a:gs pos="76250">
                      <a:srgbClr val="FFFFFF"/>
                    </a:gs>
                    <a:gs pos="51000">
                      <a:srgbClr val="FFFFFF"/>
                    </a:gs>
                  </a:gsLst>
                  <a:lin ang="5400000" scaled="0"/>
                </a:gradFill>
              </a:defRPr>
            </a:lvl1pPr>
          </a:lstStyle>
          <a:p>
            <a:r>
              <a:rPr lang="en-US"/>
              <a:t>Click to edit Master title style</a:t>
            </a:r>
          </a:p>
        </p:txBody>
      </p:sp>
      <p:sp>
        <p:nvSpPr>
          <p:cNvPr id="20" name="Text Placeholder 2"/>
          <p:cNvSpPr>
            <a:spLocks noGrp="1"/>
          </p:cNvSpPr>
          <p:nvPr>
            <p:ph type="body" sz="quarter" idx="14"/>
          </p:nvPr>
        </p:nvSpPr>
        <p:spPr bwMode="auto">
          <a:xfrm>
            <a:off x="267620" y="3876676"/>
            <a:ext cx="6397340" cy="1228725"/>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a:t>Click to edit Master text styles</a:t>
            </a:r>
          </a:p>
        </p:txBody>
      </p:sp>
      <p:sp>
        <p:nvSpPr>
          <p:cNvPr id="10" name="Text Placeholder 9"/>
          <p:cNvSpPr>
            <a:spLocks noGrp="1"/>
          </p:cNvSpPr>
          <p:nvPr>
            <p:ph type="body" sz="quarter" idx="15"/>
          </p:nvPr>
        </p:nvSpPr>
        <p:spPr>
          <a:xfrm>
            <a:off x="269876" y="5105401"/>
            <a:ext cx="6435725" cy="312143"/>
          </a:xfrm>
        </p:spPr>
        <p:txBody>
          <a:bodyPr/>
          <a:lstStyle>
            <a:lvl1pPr marL="0" indent="0">
              <a:buNone/>
              <a:defRPr sz="1600">
                <a:solidFill>
                  <a:schemeClr val="bg1"/>
                </a:solidFill>
              </a:defRPr>
            </a:lvl1pPr>
          </a:lstStyle>
          <a:p>
            <a:pPr lvl="0"/>
            <a:r>
              <a:rPr lang="en-US"/>
              <a:t>Click to edit Master text styles</a:t>
            </a:r>
          </a:p>
        </p:txBody>
      </p:sp>
      <p:grpSp>
        <p:nvGrpSpPr>
          <p:cNvPr id="9" name="Group 8"/>
          <p:cNvGrpSpPr>
            <a:grpSpLocks noChangeAspect="1"/>
          </p:cNvGrpSpPr>
          <p:nvPr userDrawn="1"/>
        </p:nvGrpSpPr>
        <p:grpSpPr bwMode="black">
          <a:xfrm>
            <a:off x="459102" y="470067"/>
            <a:ext cx="1419662" cy="304828"/>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74473433"/>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sideba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362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3780735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7"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1148786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xfrm>
            <a:off x="215053" y="288925"/>
            <a:ext cx="11655425" cy="804863"/>
          </a:xfrm>
        </p:spPr>
        <p:txBody>
          <a:bodyPr/>
          <a:lstStyle>
            <a:lvl1pPr>
              <a:defRPr sz="4310">
                <a:solidFill>
                  <a:schemeClr val="bg1"/>
                </a:solidFill>
              </a:defRPr>
            </a:lvl1pPr>
          </a:lstStyle>
          <a:p>
            <a:r>
              <a:rPr lang="en-US"/>
              <a:t>Click to edit Master title style</a:t>
            </a:r>
          </a:p>
        </p:txBody>
      </p:sp>
      <p:sp>
        <p:nvSpPr>
          <p:cNvPr id="5"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627316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EC70-1A60-495F-9E11-64D31E009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2A876-1F2C-43E0-8BAB-9393EF71C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009183-4B2F-4949-9A68-2DDE8ED5F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23E193-401E-44F7-B5BA-E3E863A7B4F4}"/>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6" name="Footer Placeholder 5">
            <a:extLst>
              <a:ext uri="{FF2B5EF4-FFF2-40B4-BE49-F238E27FC236}">
                <a16:creationId xmlns:a16="http://schemas.microsoft.com/office/drawing/2014/main" id="{15E11996-5BB9-4D80-91D0-87AF889B5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9D182-FC9C-4A07-8BDA-D14D021BB09A}"/>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33600914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8935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6729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7185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1177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66727"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51492"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69242" y="1133379"/>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p:txBody>
      </p:sp>
    </p:spTree>
    <p:extLst>
      <p:ext uri="{BB962C8B-B14F-4D97-AF65-F5344CB8AC3E}">
        <p14:creationId xmlns:p14="http://schemas.microsoft.com/office/powerpoint/2010/main" val="36563274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87673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59682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9102716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A7BB8-8D86-495F-ABF1-D77B653DEE30}"/>
              </a:ext>
            </a:extLst>
          </p:cNvPr>
          <p:cNvSpPr txBox="1">
            <a:spLocks noChangeArrowheads="1"/>
          </p:cNvSpPr>
          <p:nvPr userDrawn="1"/>
        </p:nvSpPr>
        <p:spPr bwMode="auto">
          <a:xfrm>
            <a:off x="282575" y="5705475"/>
            <a:ext cx="11431588" cy="871538"/>
          </a:xfrm>
          <a:prstGeom prst="rect">
            <a:avLst/>
          </a:prstGeom>
          <a:noFill/>
          <a:ln>
            <a:noFill/>
          </a:ln>
          <a:extLst/>
        </p:spPr>
        <p:txBody>
          <a:bodyPr lIns="175711" tIns="140570" rIns="175711" bIns="140570"/>
          <a:lstStyle>
            <a:lvl1pPr defTabSz="893763">
              <a:defRPr sz="1700">
                <a:solidFill>
                  <a:schemeClr val="tx1"/>
                </a:solidFill>
                <a:latin typeface="Segoe UI" panose="020B0502040204020203" pitchFamily="34" charset="0"/>
                <a:ea typeface="MS PGothic" panose="020B0600070205080204" pitchFamily="34" charset="-128"/>
              </a:defRPr>
            </a:lvl1pPr>
            <a:lvl2pPr marL="742950" indent="-285750" defTabSz="893763">
              <a:defRPr sz="1700">
                <a:solidFill>
                  <a:schemeClr val="tx1"/>
                </a:solidFill>
                <a:latin typeface="Segoe UI" panose="020B0502040204020203" pitchFamily="34" charset="0"/>
                <a:ea typeface="MS PGothic" panose="020B0600070205080204" pitchFamily="34" charset="-128"/>
              </a:defRPr>
            </a:lvl2pPr>
            <a:lvl3pPr marL="1143000" indent="-228600" defTabSz="893763">
              <a:defRPr sz="1700">
                <a:solidFill>
                  <a:schemeClr val="tx1"/>
                </a:solidFill>
                <a:latin typeface="Segoe UI" panose="020B0502040204020203" pitchFamily="34" charset="0"/>
                <a:ea typeface="MS PGothic" panose="020B0600070205080204" pitchFamily="34" charset="-128"/>
              </a:defRPr>
            </a:lvl3pPr>
            <a:lvl4pPr marL="1600200" indent="-228600" defTabSz="893763">
              <a:defRPr sz="1700">
                <a:solidFill>
                  <a:schemeClr val="tx1"/>
                </a:solidFill>
                <a:latin typeface="Segoe UI" panose="020B0502040204020203" pitchFamily="34" charset="0"/>
                <a:ea typeface="MS PGothic" panose="020B0600070205080204" pitchFamily="34" charset="-128"/>
              </a:defRPr>
            </a:lvl4pPr>
            <a:lvl5pPr marL="2057400" indent="-228600" defTabSz="893763">
              <a:defRPr sz="1700">
                <a:solidFill>
                  <a:schemeClr val="tx1"/>
                </a:solidFill>
                <a:latin typeface="Segoe UI" panose="020B0502040204020203"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eaLnBrk="1" hangingPunct="1">
              <a:lnSpc>
                <a:spcPts val="1150"/>
              </a:lnSpc>
            </a:pPr>
            <a:r>
              <a:rPr lang="en-US" altLang="en-US" sz="900">
                <a:solidFill>
                  <a:schemeClr val="bg1"/>
                </a:solidFill>
              </a:rPr>
              <a:t>© 2016 Microsoft Corporation. All rights reserved. Microsoft, Windows, and other product names are or may be registered trademarks and/or trademarks in the U.S. and/or other countries.</a:t>
            </a:r>
          </a:p>
          <a:p>
            <a:pPr eaLnBrk="1" hangingPunct="1">
              <a:lnSpc>
                <a:spcPts val="1150"/>
              </a:lnSpc>
            </a:pPr>
            <a:r>
              <a:rPr lang="en-US" altLang="en-US" sz="900">
                <a:solidFill>
                  <a:schemeClr val="bg1"/>
                </a:solidFill>
              </a:rPr>
              <a:t>The information herein is for informational purposes only and represents the current view of Microsoft Corporation as of the date of this presentation. Because Microsoft must respond to changing market</a:t>
            </a:r>
          </a:p>
          <a:p>
            <a:pPr eaLnBrk="1" hangingPunct="1">
              <a:lnSpc>
                <a:spcPts val="1150"/>
              </a:lnSpc>
            </a:pPr>
            <a:r>
              <a:rPr lang="en-US" altLang="en-US" sz="900">
                <a:solidFill>
                  <a:schemeClr val="bg1"/>
                </a:solidFill>
              </a:rPr>
              <a:t>conditions, it should not be interpreted to be a commitment on the part of Microsoft, and Microsoft cannot guarantee the accuracy of any information provided after the date of this presentation.</a:t>
            </a:r>
          </a:p>
          <a:p>
            <a:pPr eaLnBrk="1" hangingPunct="1">
              <a:lnSpc>
                <a:spcPts val="1150"/>
              </a:lnSpc>
            </a:pPr>
            <a:r>
              <a:rPr lang="en-US" altLang="en-US" sz="900">
                <a:solidFill>
                  <a:schemeClr val="bg1"/>
                </a:solidFill>
              </a:rPr>
              <a:t>MICROSOFT MAKES NO WARRANTIES, EXPRESS, IMPLIED OR STATUTORY, AS TO THE INFORMATION IN THIS PRESENTATION.</a:t>
            </a:r>
          </a:p>
        </p:txBody>
      </p:sp>
      <p:pic>
        <p:nvPicPr>
          <p:cNvPr id="3" name="Picture 13">
            <a:extLst>
              <a:ext uri="{FF2B5EF4-FFF2-40B4-BE49-F238E27FC236}">
                <a16:creationId xmlns:a16="http://schemas.microsoft.com/office/drawing/2014/main" id="{FB2B3B92-1681-460F-9C20-2B36E1766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79425" y="3100388"/>
            <a:ext cx="3219450" cy="69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255157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7386290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C26A-ACB0-4B5F-946C-E1998BC60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330042-3670-4D47-A280-C605643DB4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26DAE-0032-4692-A0AE-F4E10FC1D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CC53A0-0613-4E94-93E0-8439E29C26BB}"/>
              </a:ext>
            </a:extLst>
          </p:cNvPr>
          <p:cNvSpPr>
            <a:spLocks noGrp="1"/>
          </p:cNvSpPr>
          <p:nvPr>
            <p:ph type="dt" sz="half" idx="10"/>
          </p:nvPr>
        </p:nvSpPr>
        <p:spPr/>
        <p:txBody>
          <a:bodyPr/>
          <a:lstStyle/>
          <a:p>
            <a:fld id="{6133870E-6C9E-4AAA-B4DB-C499EFC3583A}" type="datetimeFigureOut">
              <a:rPr lang="en-US" smtClean="0"/>
              <a:t>27-Aug-18</a:t>
            </a:fld>
            <a:endParaRPr lang="en-US"/>
          </a:p>
        </p:txBody>
      </p:sp>
      <p:sp>
        <p:nvSpPr>
          <p:cNvPr id="6" name="Footer Placeholder 5">
            <a:extLst>
              <a:ext uri="{FF2B5EF4-FFF2-40B4-BE49-F238E27FC236}">
                <a16:creationId xmlns:a16="http://schemas.microsoft.com/office/drawing/2014/main" id="{96DCFC98-4D10-4A6D-9FFB-E764A8181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D6F58-9EF2-4A43-8FD8-13CC47B9206E}"/>
              </a:ext>
            </a:extLst>
          </p:cNvPr>
          <p:cNvSpPr>
            <a:spLocks noGrp="1"/>
          </p:cNvSpPr>
          <p:nvPr>
            <p:ph type="sldNum" sz="quarter" idx="12"/>
          </p:nvPr>
        </p:nvSpPr>
        <p:spPr/>
        <p:txBody>
          <a:bodyPr/>
          <a:lstStyle/>
          <a:p>
            <a:fld id="{DF526026-88A6-4009-B33F-A96D21C77701}" type="slidenum">
              <a:rPr lang="en-US" smtClean="0"/>
              <a:t>‹#›</a:t>
            </a:fld>
            <a:endParaRPr lang="en-US"/>
          </a:p>
        </p:txBody>
      </p:sp>
    </p:spTree>
    <p:extLst>
      <p:ext uri="{BB962C8B-B14F-4D97-AF65-F5344CB8AC3E}">
        <p14:creationId xmlns:p14="http://schemas.microsoft.com/office/powerpoint/2010/main" val="42873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p:cNvPr>
          <p:cNvSpPr>
            <a:spLocks noGrp="1"/>
          </p:cNvSpPr>
          <p:nvPr>
            <p:ph type="body" sz="quarter" idx="10"/>
          </p:nvPr>
        </p:nvSpPr>
        <p:spPr>
          <a:xfrm>
            <a:off x="269240" y="1189178"/>
            <a:ext cx="11653523" cy="2356691"/>
          </a:xfrm>
        </p:spPr>
        <p:txBody>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5389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52029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5606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4290126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607989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61897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11653523" cy="849463"/>
          </a:xfrm>
          <a:noFill/>
        </p:spPr>
        <p:txBody>
          <a:bodyPr tIns="91440" bIns="91440" anchor="ctr" anchorCtr="0">
            <a:spAutoFit/>
          </a:bodyPr>
          <a:lstStyle>
            <a:lvl1pPr>
              <a:defRPr sz="4800"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32700435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300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2417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6813160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61" Type="http://schemas.openxmlformats.org/officeDocument/2006/relationships/slideLayout" Target="../slideLayouts/slideLayout7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image" Target="../media/image1.emf"/><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3.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image" Target="../media/image15.png"/><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theme" Target="../theme/theme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2C44B-1406-4156-81D1-0A6E75C4C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862C7A-4542-456C-8E1B-5F18DBCE1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3647C-7F41-497C-8085-878FF461A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3870E-6C9E-4AAA-B4DB-C499EFC3583A}" type="datetimeFigureOut">
              <a:rPr lang="en-US" smtClean="0"/>
              <a:t>27-Aug-18</a:t>
            </a:fld>
            <a:endParaRPr lang="en-US"/>
          </a:p>
        </p:txBody>
      </p:sp>
      <p:sp>
        <p:nvSpPr>
          <p:cNvPr id="5" name="Footer Placeholder 4">
            <a:extLst>
              <a:ext uri="{FF2B5EF4-FFF2-40B4-BE49-F238E27FC236}">
                <a16:creationId xmlns:a16="http://schemas.microsoft.com/office/drawing/2014/main" id="{E3F823B2-34CD-4105-8945-3CD0183BB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EC338A-C28F-4EB1-8505-B8056790D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26026-88A6-4009-B33F-A96D21C77701}" type="slidenum">
              <a:rPr lang="en-US" smtClean="0"/>
              <a:t>‹#›</a:t>
            </a:fld>
            <a:endParaRPr lang="en-US"/>
          </a:p>
        </p:txBody>
      </p:sp>
    </p:spTree>
    <p:extLst>
      <p:ext uri="{BB962C8B-B14F-4D97-AF65-F5344CB8AC3E}">
        <p14:creationId xmlns:p14="http://schemas.microsoft.com/office/powerpoint/2010/main" val="1483237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620023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AA5E4-3A42-4ADF-BCF8-61CE89674192}"/>
              </a:ext>
            </a:extLst>
          </p:cNvPr>
          <p:cNvSpPr>
            <a:spLocks noGrp="1"/>
          </p:cNvSpPr>
          <p:nvPr>
            <p:ph type="title"/>
          </p:nvPr>
        </p:nvSpPr>
        <p:spPr>
          <a:xfrm>
            <a:off x="269875" y="288925"/>
            <a:ext cx="11655425" cy="8048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20BDDF5-E800-43A2-A27E-B262B15C6F24}"/>
              </a:ext>
            </a:extLst>
          </p:cNvPr>
          <p:cNvSpPr>
            <a:spLocks noGrp="1"/>
          </p:cNvSpPr>
          <p:nvPr>
            <p:ph type="body" idx="1"/>
          </p:nvPr>
        </p:nvSpPr>
        <p:spPr>
          <a:xfrm>
            <a:off x="269875" y="1133475"/>
            <a:ext cx="11652250" cy="1725613"/>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28" name="Group 12">
            <a:extLst>
              <a:ext uri="{FF2B5EF4-FFF2-40B4-BE49-F238E27FC236}">
                <a16:creationId xmlns:a16="http://schemas.microsoft.com/office/drawing/2014/main" id="{F200ACA2-63B5-4AED-AED3-A74E3905B538}"/>
              </a:ext>
            </a:extLst>
          </p:cNvPr>
          <p:cNvGrpSpPr>
            <a:grpSpLocks/>
          </p:cNvGrpSpPr>
          <p:nvPr userDrawn="1"/>
        </p:nvGrpSpPr>
        <p:grpSpPr bwMode="auto">
          <a:xfrm>
            <a:off x="12288838" y="4475163"/>
            <a:ext cx="381000" cy="2382837"/>
            <a:chOff x="12475300" y="2695026"/>
            <a:chExt cx="666090" cy="4164697"/>
          </a:xfrm>
        </p:grpSpPr>
        <p:sp>
          <p:nvSpPr>
            <p:cNvPr id="5" name="Oval 4">
              <a:extLst>
                <a:ext uri="{FF2B5EF4-FFF2-40B4-BE49-F238E27FC236}">
                  <a16:creationId xmlns:a16="http://schemas.microsoft.com/office/drawing/2014/main" id="{335D7860-B250-4017-88AF-AD5C8E75C565}"/>
                </a:ext>
              </a:extLst>
            </p:cNvPr>
            <p:cNvSpPr/>
            <p:nvPr userDrawn="1"/>
          </p:nvSpPr>
          <p:spPr bwMode="auto">
            <a:xfrm flipH="1">
              <a:off x="12475300" y="4443034"/>
              <a:ext cx="666090" cy="668681"/>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CCA6251-A383-4B06-8AC7-05EDBAE65486}"/>
                </a:ext>
              </a:extLst>
            </p:cNvPr>
            <p:cNvSpPr/>
            <p:nvPr userDrawn="1"/>
          </p:nvSpPr>
          <p:spPr bwMode="auto">
            <a:xfrm flipH="1">
              <a:off x="12475300" y="5319812"/>
              <a:ext cx="666090" cy="665908"/>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1F1CC05-4F32-447A-88AB-746DC28575DB}"/>
                </a:ext>
              </a:extLst>
            </p:cNvPr>
            <p:cNvSpPr/>
            <p:nvPr userDrawn="1"/>
          </p:nvSpPr>
          <p:spPr bwMode="auto">
            <a:xfrm flipH="1">
              <a:off x="12475300" y="6193815"/>
              <a:ext cx="666090" cy="665908"/>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1D6EE89-9DE8-4CAE-BAAE-8930FDA59CF8}"/>
                </a:ext>
              </a:extLst>
            </p:cNvPr>
            <p:cNvSpPr/>
            <p:nvPr userDrawn="1"/>
          </p:nvSpPr>
          <p:spPr bwMode="auto">
            <a:xfrm flipH="1">
              <a:off x="12475300" y="3569029"/>
              <a:ext cx="666090" cy="665908"/>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7242481-CE86-455B-973F-84DD82527082}"/>
                </a:ext>
              </a:extLst>
            </p:cNvPr>
            <p:cNvSpPr/>
            <p:nvPr userDrawn="1"/>
          </p:nvSpPr>
          <p:spPr bwMode="auto">
            <a:xfrm flipH="1">
              <a:off x="12475300" y="2695026"/>
              <a:ext cx="666090" cy="665908"/>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35078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l" defTabSz="912813" rtl="0" eaLnBrk="0" fontAlgn="base" hangingPunct="0">
        <a:lnSpc>
          <a:spcPct val="90000"/>
        </a:lnSpc>
        <a:spcBef>
          <a:spcPct val="0"/>
        </a:spcBef>
        <a:spcAft>
          <a:spcPct val="0"/>
        </a:spcAft>
        <a:defRPr lang="en-US" sz="4800" kern="1200" spc="-100" dirty="0">
          <a:ln w="3175">
            <a:noFill/>
          </a:ln>
          <a:solidFill>
            <a:srgbClr val="FFFFFF"/>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p:titleStyle>
    <p:bodyStyle>
      <a:lvl1pPr marL="334963" indent="-334963" algn="l" defTabSz="912813" rtl="0" eaLnBrk="0" fontAlgn="base" hangingPunct="0">
        <a:lnSpc>
          <a:spcPct val="90000"/>
        </a:lnSpc>
        <a:spcBef>
          <a:spcPct val="20000"/>
        </a:spcBef>
        <a:spcAft>
          <a:spcPct val="0"/>
        </a:spcAft>
        <a:buSzPct val="90000"/>
        <a:buFont typeface="Arial" panose="020B0604020202020204" pitchFamily="34" charset="0"/>
        <a:buChar char="•"/>
        <a:defRPr sz="2800" kern="1200">
          <a:solidFill>
            <a:srgbClr val="FFFFFF"/>
          </a:solidFill>
          <a:latin typeface="+mj-lt"/>
          <a:ea typeface="MS PGothic" panose="020B0600070205080204" pitchFamily="34" charset="-128"/>
          <a:cs typeface="MS PGothic" charset="0"/>
        </a:defRPr>
      </a:lvl1pPr>
      <a:lvl2pPr marL="571500" indent="-234950" algn="l" defTabSz="912813" rtl="0" eaLnBrk="0" fontAlgn="base" hangingPunct="0">
        <a:lnSpc>
          <a:spcPct val="90000"/>
        </a:lnSpc>
        <a:spcBef>
          <a:spcPct val="20000"/>
        </a:spcBef>
        <a:spcAft>
          <a:spcPct val="0"/>
        </a:spcAft>
        <a:buSzPct val="90000"/>
        <a:buFont typeface="Arial" panose="020B0604020202020204" pitchFamily="34" charset="0"/>
        <a:buChar char="•"/>
        <a:defRPr sz="2200" kern="1200">
          <a:solidFill>
            <a:srgbClr val="FFFFFF"/>
          </a:solidFill>
          <a:latin typeface="+mj-lt"/>
          <a:ea typeface="MS PGothic" panose="020B0600070205080204" pitchFamily="34" charset="-128"/>
          <a:cs typeface="MS PGothic" charset="0"/>
        </a:defRPr>
      </a:lvl2pPr>
      <a:lvl3pPr marL="782638"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kern="1200">
          <a:solidFill>
            <a:srgbClr val="FFFFFF"/>
          </a:solidFill>
          <a:latin typeface="+mn-lt"/>
          <a:ea typeface="MS PGothic" panose="020B0600070205080204" pitchFamily="34" charset="-128"/>
          <a:cs typeface="MS PGothic" charset="0"/>
        </a:defRPr>
      </a:lvl3pPr>
      <a:lvl4pPr marL="1006475"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4pPr>
      <a:lvl5pPr marL="1230313"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574323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261439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6.xml"/><Relationship Id="rId1" Type="http://schemas.openxmlformats.org/officeDocument/2006/relationships/tags" Target="../tags/tag1.xml"/><Relationship Id="rId5" Type="http://schemas.openxmlformats.org/officeDocument/2006/relationships/hyperlink" Target="http://www.support.microsoft.com/lifecycle/" TargetMode="External"/><Relationship Id="rId4" Type="http://schemas.openxmlformats.org/officeDocument/2006/relationships/hyperlink" Target="https://portal.msrc.microsoft.com/en-US/security-guidance/advisory/ADV18000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E0D9-B0B4-4B0D-BA56-4890022CA018}"/>
              </a:ext>
            </a:extLst>
          </p:cNvPr>
          <p:cNvSpPr>
            <a:spLocks noGrp="1"/>
          </p:cNvSpPr>
          <p:nvPr>
            <p:ph type="ctrTitle"/>
          </p:nvPr>
        </p:nvSpPr>
        <p:spPr/>
        <p:txBody>
          <a:bodyPr/>
          <a:lstStyle/>
          <a:p>
            <a:r>
              <a:rPr lang="en-US" dirty="0"/>
              <a:t>2008 EOS Slides</a:t>
            </a:r>
          </a:p>
        </p:txBody>
      </p:sp>
      <p:sp>
        <p:nvSpPr>
          <p:cNvPr id="3" name="Subtitle 2">
            <a:extLst>
              <a:ext uri="{FF2B5EF4-FFF2-40B4-BE49-F238E27FC236}">
                <a16:creationId xmlns:a16="http://schemas.microsoft.com/office/drawing/2014/main" id="{5D5BC1EB-9E10-4035-ACD4-40686337630E}"/>
              </a:ext>
            </a:extLst>
          </p:cNvPr>
          <p:cNvSpPr>
            <a:spLocks noGrp="1"/>
          </p:cNvSpPr>
          <p:nvPr>
            <p:ph type="subTitle" idx="1"/>
          </p:nvPr>
        </p:nvSpPr>
        <p:spPr/>
        <p:txBody>
          <a:bodyPr/>
          <a:lstStyle/>
          <a:p>
            <a:r>
              <a:rPr lang="en-US" dirty="0"/>
              <a:t>July 14, 2018</a:t>
            </a:r>
          </a:p>
        </p:txBody>
      </p:sp>
    </p:spTree>
    <p:extLst>
      <p:ext uri="{BB962C8B-B14F-4D97-AF65-F5344CB8AC3E}">
        <p14:creationId xmlns:p14="http://schemas.microsoft.com/office/powerpoint/2010/main" val="365915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334C485-932B-4D20-B160-048E971BAC1B}"/>
              </a:ext>
            </a:extLst>
          </p:cNvPr>
          <p:cNvSpPr/>
          <p:nvPr/>
        </p:nvSpPr>
        <p:spPr bwMode="auto">
          <a:xfrm>
            <a:off x="-9958" y="1465545"/>
            <a:ext cx="12191999" cy="53924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a:xfrm>
            <a:off x="177631" y="374412"/>
            <a:ext cx="11655840" cy="899665"/>
          </a:xfrm>
        </p:spPr>
        <p:txBody>
          <a:bodyPr/>
          <a:lstStyle/>
          <a:p>
            <a:r>
              <a:rPr lang="en-US" sz="3600" dirty="0"/>
              <a:t>Windows Server and SQL Server 2008/R2 End of Support</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318446" y="2943382"/>
            <a:ext cx="0" cy="2324719"/>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5514434" y="2980184"/>
            <a:ext cx="0" cy="2287917"/>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3142620" y="2958103"/>
            <a:ext cx="0" cy="2309998"/>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419860" y="4206370"/>
            <a:ext cx="3200680" cy="629386"/>
          </a:xfrm>
          <a:prstGeom prst="rect">
            <a:avLst/>
          </a:pr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579605" y="4231593"/>
            <a:ext cx="1795695"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t>Windows Server</a:t>
            </a:r>
            <a:b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br>
            <a: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580287" y="3156839"/>
            <a:ext cx="1791621" cy="512935"/>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t>SQL Server </a:t>
            </a:r>
            <a:b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br>
            <a:r>
              <a:rPr kumimoji="0" lang="en-IN" sz="1372" b="0" i="0" u="none" strike="noStrike" kern="1200" cap="none" spc="0" normalizeH="0" baseline="0" noProof="0">
                <a:ln>
                  <a:noFill/>
                </a:ln>
                <a:gradFill>
                  <a:gsLst>
                    <a:gs pos="1250">
                      <a:srgbClr val="505050"/>
                    </a:gs>
                    <a:gs pos="99000">
                      <a:srgbClr val="505050"/>
                    </a:gs>
                  </a:gsLst>
                  <a:lin ang="5400000" scaled="0"/>
                </a:gradFill>
                <a:effectLst/>
                <a:uLnTx/>
                <a:uFillTx/>
                <a:latin typeface="Segoe UI"/>
                <a:ea typeface="+mn-ea"/>
                <a:cs typeface="+mn-cs"/>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416466" y="3177409"/>
            <a:ext cx="2591115" cy="629386"/>
          </a:xfrm>
          <a:prstGeom prst="rect">
            <a:avLst/>
          </a:pr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Extended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2819456" y="527001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002050"/>
                </a:solidFill>
                <a:effectLst/>
                <a:uLnTx/>
                <a:uFillTx/>
                <a:latin typeface="Segoe UI"/>
                <a:ea typeface="+mn-ea"/>
                <a:cs typeface="+mn-cs"/>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3996933" y="527001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002050"/>
                </a:solidFill>
                <a:effectLst/>
                <a:uLnTx/>
                <a:uFillTx/>
                <a:latin typeface="Segoe UI"/>
                <a:ea typeface="+mn-ea"/>
                <a:cs typeface="+mn-cs"/>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200318" y="5270011"/>
            <a:ext cx="646331" cy="348878"/>
          </a:xfrm>
          <a:prstGeom prst="rect">
            <a:avLst/>
          </a:prstGeom>
        </p:spPr>
        <p:txBody>
          <a:bodyPr wrap="non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002050"/>
                </a:solidFill>
                <a:effectLst/>
                <a:uLnTx/>
                <a:uFillTx/>
                <a:latin typeface="Segoe UI"/>
                <a:ea typeface="+mn-ea"/>
                <a:cs typeface="+mn-cs"/>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626049" y="2777782"/>
            <a:ext cx="5220600" cy="2891629"/>
          </a:xfrm>
          <a:prstGeom prst="rect">
            <a:avLst/>
          </a:pr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283734" y="2128214"/>
            <a:ext cx="3259697" cy="14990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Free Extended Security Updates 2008/R2 versions 3 years post EOS deadline </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280641" y="4561752"/>
            <a:ext cx="3171350" cy="14990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sng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Upgrade to current Windows Server/ SQL Server versions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C7E88365-1E42-4D24-98D0-F447019F1BB3}"/>
              </a:ext>
            </a:extLst>
          </p:cNvPr>
          <p:cNvCxnSpPr>
            <a:cxnSpLocks/>
          </p:cNvCxnSpPr>
          <p:nvPr/>
        </p:nvCxnSpPr>
        <p:spPr>
          <a:xfrm flipV="1">
            <a:off x="5907280" y="2943382"/>
            <a:ext cx="1573727" cy="115466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5907552" y="4252875"/>
            <a:ext cx="1573455" cy="10583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E59BE9-928E-4B97-B1F7-321F8AFA338E}"/>
              </a:ext>
            </a:extLst>
          </p:cNvPr>
          <p:cNvSpPr txBox="1"/>
          <p:nvPr/>
        </p:nvSpPr>
        <p:spPr>
          <a:xfrm>
            <a:off x="6005551" y="2332960"/>
            <a:ext cx="222536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5907281" y="5346754"/>
            <a:ext cx="2352634" cy="15358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sng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Upgrade to recent versions</a:t>
            </a: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p>
          <a:p>
            <a:pPr lvl="0">
              <a:lnSpc>
                <a:spcPct val="90000"/>
              </a:lnSpc>
              <a:spcAft>
                <a:spcPts val="600"/>
              </a:spcAft>
              <a:defRPr/>
            </a:pPr>
            <a:r>
              <a:rPr lang="en-US" sz="1200" dirty="0">
                <a:highlight>
                  <a:srgbClr val="FFFF00"/>
                </a:highlight>
              </a:rPr>
              <a:t>we are not going to market it or incentivize it in MEA, but the option will be there of course. Focus more on Azure.</a:t>
            </a:r>
            <a:endParaRPr kumimoji="0" lang="en-US" sz="1200" b="1" i="0" u="none" strike="noStrike" kern="1200" cap="none" spc="0" normalizeH="0" baseline="0" noProof="0" dirty="0">
              <a:ln>
                <a:noFill/>
              </a:ln>
              <a:gradFill>
                <a:gsLst>
                  <a:gs pos="2917">
                    <a:srgbClr val="353535"/>
                  </a:gs>
                  <a:gs pos="30000">
                    <a:srgbClr val="353535"/>
                  </a:gs>
                </a:gsLst>
                <a:lin ang="5400000" scaled="0"/>
              </a:gradFill>
              <a:effectLst/>
              <a:highlight>
                <a:srgbClr val="FFFF00"/>
              </a:highlight>
              <a:uLnTx/>
              <a:uFillTx/>
              <a:latin typeface="Segoe UI Semilight"/>
              <a:ea typeface="+mn-ea"/>
              <a:cs typeface="+mn-cs"/>
            </a:endParaRPr>
          </a:p>
        </p:txBody>
      </p:sp>
      <p:sp>
        <p:nvSpPr>
          <p:cNvPr id="3" name="Rectangle 2">
            <a:extLst>
              <a:ext uri="{FF2B5EF4-FFF2-40B4-BE49-F238E27FC236}">
                <a16:creationId xmlns:a16="http://schemas.microsoft.com/office/drawing/2014/main" id="{08DBAE6B-BAF1-46BC-AD08-C668C58CED89}"/>
              </a:ext>
            </a:extLst>
          </p:cNvPr>
          <p:cNvSpPr/>
          <p:nvPr/>
        </p:nvSpPr>
        <p:spPr>
          <a:xfrm>
            <a:off x="214897" y="6613318"/>
            <a:ext cx="6429966" cy="24468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 Customers can also buy 3 more years of Extended Security Updates on 2008/R2 for on-premises use</a:t>
            </a:r>
          </a:p>
        </p:txBody>
      </p:sp>
    </p:spTree>
    <p:extLst>
      <p:ext uri="{BB962C8B-B14F-4D97-AF65-F5344CB8AC3E}">
        <p14:creationId xmlns:p14="http://schemas.microsoft.com/office/powerpoint/2010/main" val="219779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8BDA4D-323D-447A-AC2A-1C42FF47C894}"/>
              </a:ext>
            </a:extLst>
          </p:cNvPr>
          <p:cNvSpPr/>
          <p:nvPr/>
        </p:nvSpPr>
        <p:spPr>
          <a:xfrm>
            <a:off x="6124808" y="3244334"/>
            <a:ext cx="24718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a:ln>
                  <a:noFill/>
                </a:ln>
                <a:solidFill>
                  <a:srgbClr val="002050"/>
                </a:solidFill>
                <a:effectLst/>
                <a:uLnTx/>
                <a:uFillTx/>
                <a:latin typeface="Segoe UI" panose="020B0502040204020203" pitchFamily="34" charset="0"/>
                <a:ea typeface="MS PGothic" panose="020B0600070205080204" pitchFamily="34" charset="-128"/>
                <a:cs typeface="+mn-cs"/>
              </a:rPr>
              <a:t> </a:t>
            </a:r>
          </a:p>
        </p:txBody>
      </p:sp>
      <p:sp>
        <p:nvSpPr>
          <p:cNvPr id="6" name="Rectangle 5">
            <a:extLst>
              <a:ext uri="{FF2B5EF4-FFF2-40B4-BE49-F238E27FC236}">
                <a16:creationId xmlns:a16="http://schemas.microsoft.com/office/drawing/2014/main" id="{F30BBD0E-AA39-48EA-9E90-D04CFA5B22EB}"/>
              </a:ext>
            </a:extLst>
          </p:cNvPr>
          <p:cNvSpPr/>
          <p:nvPr/>
        </p:nvSpPr>
        <p:spPr>
          <a:xfrm>
            <a:off x="6124808" y="3244334"/>
            <a:ext cx="24718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a:ln>
                  <a:noFill/>
                </a:ln>
                <a:solidFill>
                  <a:srgbClr val="002050"/>
                </a:solidFill>
                <a:effectLst/>
                <a:uLnTx/>
                <a:uFillTx/>
                <a:latin typeface="Segoe UI" panose="020B0502040204020203" pitchFamily="34" charset="0"/>
                <a:ea typeface="MS PGothic" panose="020B0600070205080204" pitchFamily="34" charset="-128"/>
                <a:cs typeface="+mn-cs"/>
              </a:rPr>
              <a:t> </a:t>
            </a:r>
          </a:p>
        </p:txBody>
      </p:sp>
      <p:sp>
        <p:nvSpPr>
          <p:cNvPr id="14" name="Title 1">
            <a:extLst>
              <a:ext uri="{FF2B5EF4-FFF2-40B4-BE49-F238E27FC236}">
                <a16:creationId xmlns:a16="http://schemas.microsoft.com/office/drawing/2014/main" id="{184BF16E-277A-DD44-AE83-924450EB6495}"/>
              </a:ext>
            </a:extLst>
          </p:cNvPr>
          <p:cNvSpPr txBox="1">
            <a:spLocks/>
          </p:cNvSpPr>
          <p:nvPr/>
        </p:nvSpPr>
        <p:spPr>
          <a:xfrm>
            <a:off x="5502007" y="4732026"/>
            <a:ext cx="11336039" cy="739343"/>
          </a:xfrm>
          <a:prstGeom prst="rect">
            <a:avLst/>
          </a:prstGeom>
        </p:spPr>
        <p:txBody>
          <a:bodyPr vert="horz" wrap="square" lIns="146304" tIns="91440" rIns="146304" bIns="91440" rtlCol="0" anchor="t">
            <a:normAutofit/>
          </a:bodyPr>
          <a:lstStyle>
            <a:lvl1pPr algn="l" defTabSz="913841"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3600" b="0" i="0" u="none" strike="noStrike" kern="1200" cap="none" spc="0" normalizeH="0" baseline="0" noProof="0">
              <a:ln>
                <a:noFill/>
              </a:ln>
              <a:solidFill>
                <a:srgbClr val="0078D7"/>
              </a:solidFill>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315BFEAB-E4A6-4AE8-B10B-A4724E37E016}"/>
              </a:ext>
            </a:extLst>
          </p:cNvPr>
          <p:cNvSpPr/>
          <p:nvPr/>
        </p:nvSpPr>
        <p:spPr>
          <a:xfrm>
            <a:off x="377995" y="1591156"/>
            <a:ext cx="4249500" cy="535531"/>
          </a:xfrm>
          <a:prstGeom prst="rect">
            <a:avLst/>
          </a:prstGeom>
        </p:spPr>
        <p:txBody>
          <a:bodyPr wrap="square" anchor="t">
            <a:spAutoFit/>
          </a:bodyPr>
          <a:lstStyle/>
          <a:p>
            <a:pPr marL="0" marR="0" lvl="1" indent="0" algn="ctr" defTabSz="914400" rtl="0" eaLnBrk="0" fontAlgn="base" latinLnBrk="0" hangingPunct="0">
              <a:lnSpc>
                <a:spcPct val="90000"/>
              </a:lnSpc>
              <a:spcBef>
                <a:spcPts val="600"/>
              </a:spcBef>
              <a:spcAft>
                <a:spcPct val="0"/>
              </a:spcAft>
              <a:buClrTx/>
              <a:buSzTx/>
              <a:buFontTx/>
              <a:buNone/>
              <a:tabLst/>
              <a:defRPr/>
            </a:pPr>
            <a:r>
              <a:rPr kumimoji="0" lang="en-US" sz="3200" b="0" i="0" u="none" strike="noStrike" kern="1200" cap="none" spc="0" normalizeH="0" baseline="0" noProof="0">
                <a:ln>
                  <a:noFill/>
                </a:ln>
                <a:gradFill>
                  <a:gsLst>
                    <a:gs pos="0">
                      <a:srgbClr val="0078D7"/>
                    </a:gs>
                    <a:gs pos="100000">
                      <a:srgbClr val="0078D7"/>
                    </a:gs>
                  </a:gsLst>
                  <a:lin ang="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Migrate to Azure</a:t>
            </a:r>
            <a:endParaRPr kumimoji="0" lang="en-US" sz="2000" b="0" i="0" u="none" strike="noStrike" kern="1200" cap="none" spc="0" normalizeH="0" baseline="0" noProof="0">
              <a:ln>
                <a:noFill/>
              </a:ln>
              <a:gradFill>
                <a:gsLst>
                  <a:gs pos="0">
                    <a:srgbClr val="0078D7"/>
                  </a:gs>
                  <a:gs pos="100000">
                    <a:srgbClr val="0078D7"/>
                  </a:gs>
                </a:gsLst>
                <a:lin ang="0" scaled="0"/>
              </a:gra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id="{315BFEAB-E4A6-4AE8-B10B-A4724E37E016}"/>
              </a:ext>
            </a:extLst>
          </p:cNvPr>
          <p:cNvSpPr/>
          <p:nvPr/>
        </p:nvSpPr>
        <p:spPr>
          <a:xfrm>
            <a:off x="6964960" y="2436485"/>
            <a:ext cx="4884022" cy="2354362"/>
          </a:xfrm>
          <a:prstGeom prst="rect">
            <a:avLst/>
          </a:prstGeom>
        </p:spPr>
        <p:txBody>
          <a:bodyPr wrap="square" anchor="t">
            <a:spAutoFit/>
          </a:bodyPr>
          <a:lstStyle/>
          <a:p>
            <a:pPr marL="0" marR="0" lvl="0" indent="0" algn="l" defTabSz="914400" rtl="0" eaLnBrk="0" fontAlgn="base" latinLnBrk="0" hangingPunct="0">
              <a:lnSpc>
                <a:spcPct val="105000"/>
              </a:lnSpc>
              <a:spcBef>
                <a:spcPts val="600"/>
              </a:spcBef>
              <a:spcAft>
                <a:spcPct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a:ea typeface="MS PGothic" panose="020B0600070205080204" pitchFamily="34" charset="-128"/>
                <a:cs typeface="Segoe UI" panose="020B0502040204020203" pitchFamily="34" charset="0"/>
              </a:rPr>
              <a:t>Upgrade to latest version </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Windows Server 2016 or 2019</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SQL Server 2017</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a:ea typeface="MS PGothic" panose="020B0600070205080204" pitchFamily="34" charset="-128"/>
                <a:cs typeface="Segoe UI" panose="020B0502040204020203" pitchFamily="34" charset="0"/>
              </a:rPr>
              <a:t>Can’t meet the deadline? Protect server workloads</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Buy Extended Security Updates to get 3 more years </a:t>
            </a:r>
            <a:b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b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of security updates for Windows Server and </a:t>
            </a:r>
            <a:b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b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SQL Server 2008 or 2008 R2</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Upgrade when ready</a:t>
            </a:r>
          </a:p>
        </p:txBody>
      </p:sp>
      <p:sp>
        <p:nvSpPr>
          <p:cNvPr id="3" name="Title 2">
            <a:extLst>
              <a:ext uri="{FF2B5EF4-FFF2-40B4-BE49-F238E27FC236}">
                <a16:creationId xmlns:a16="http://schemas.microsoft.com/office/drawing/2014/main" id="{FEDADD5D-A38A-4D58-BE72-9957DA049B91}"/>
              </a:ext>
            </a:extLst>
          </p:cNvPr>
          <p:cNvSpPr>
            <a:spLocks noGrp="1"/>
          </p:cNvSpPr>
          <p:nvPr>
            <p:ph type="title"/>
          </p:nvPr>
        </p:nvSpPr>
        <p:spPr/>
        <p:txBody>
          <a:bodyPr/>
          <a:lstStyle/>
          <a:p>
            <a:r>
              <a:rPr lang="en-US">
                <a:solidFill>
                  <a:schemeClr val="bg2"/>
                </a:solidFill>
              </a:rPr>
              <a:t>Paths to upgrade and stay protected</a:t>
            </a:r>
          </a:p>
        </p:txBody>
      </p:sp>
      <p:sp>
        <p:nvSpPr>
          <p:cNvPr id="19" name="Rectangle 18">
            <a:extLst>
              <a:ext uri="{FF2B5EF4-FFF2-40B4-BE49-F238E27FC236}">
                <a16:creationId xmlns:a16="http://schemas.microsoft.com/office/drawing/2014/main" id="{E016FBB1-7339-453E-81C3-457A77CC0048}"/>
              </a:ext>
            </a:extLst>
          </p:cNvPr>
          <p:cNvSpPr/>
          <p:nvPr/>
        </p:nvSpPr>
        <p:spPr>
          <a:xfrm>
            <a:off x="317518" y="2436485"/>
            <a:ext cx="5479171" cy="3676712"/>
          </a:xfrm>
          <a:prstGeom prst="rect">
            <a:avLst/>
          </a:prstGeom>
        </p:spPr>
        <p:txBody>
          <a:bodyPr wrap="square" anchor="t">
            <a:spAutoFit/>
          </a:bodyPr>
          <a:lstStyle/>
          <a:p>
            <a:pPr marL="0" marR="0" lvl="0" indent="0" algn="l" defTabSz="914400" rtl="0" eaLnBrk="0" fontAlgn="base" latinLnBrk="0" hangingPunct="0">
              <a:lnSpc>
                <a:spcPct val="105000"/>
              </a:lnSpc>
              <a:spcBef>
                <a:spcPts val="600"/>
              </a:spcBef>
              <a:spcAft>
                <a:spcPct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a:ea typeface="Segoe UI" panose="020B0502040204020203" pitchFamily="34" charset="0"/>
                <a:cs typeface="Segoe UI" panose="020B0502040204020203" pitchFamily="34" charset="0"/>
              </a:rPr>
              <a:t>Migrate apps and data to Azure VMs</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Get </a:t>
            </a:r>
            <a:r>
              <a:rPr kumimoji="0" lang="en-US" sz="1600" b="1" i="0" u="none" strike="noStrike" kern="1200" cap="none" spc="0" normalizeH="0" baseline="0" noProof="0" dirty="0">
                <a:ln>
                  <a:noFill/>
                </a:ln>
                <a:solidFill>
                  <a:srgbClr val="0078D7">
                    <a:lumMod val="75000"/>
                  </a:srgbClr>
                </a:solidFill>
                <a:effectLst/>
                <a:uLnTx/>
                <a:uFillTx/>
                <a:latin typeface="Segoe UI Semilight"/>
                <a:ea typeface="MS PGothic" panose="020B0600070205080204" pitchFamily="34" charset="-128"/>
                <a:cs typeface="Segoe UI Semilight"/>
              </a:rPr>
              <a:t>free Extended Security Updates </a:t>
            </a: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for Windows Server and SQL Server 2008 and 2008 R2 VM’s for three years after deadline</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rPr>
              <a:t>Migrate data to Azure SQL DB Managed Instances</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Azure SQL Database Managed Instance offers a version-free option</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rPr>
              <a:t>Save with Azure Hybrid Benefit</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Use existing on-premises licenses to save up to 55% on Azure</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Upgrade in Azure when ready, or transform with Azure services</a:t>
            </a:r>
          </a:p>
        </p:txBody>
      </p:sp>
      <p:sp>
        <p:nvSpPr>
          <p:cNvPr id="21" name="Rectangle 20">
            <a:extLst>
              <a:ext uri="{FF2B5EF4-FFF2-40B4-BE49-F238E27FC236}">
                <a16:creationId xmlns:a16="http://schemas.microsoft.com/office/drawing/2014/main" id="{E8B6A52F-9108-4F8D-967D-BA68BC339A0B}"/>
              </a:ext>
            </a:extLst>
          </p:cNvPr>
          <p:cNvSpPr/>
          <p:nvPr/>
        </p:nvSpPr>
        <p:spPr>
          <a:xfrm>
            <a:off x="7176655" y="1591156"/>
            <a:ext cx="4249500" cy="535531"/>
          </a:xfrm>
          <a:prstGeom prst="rect">
            <a:avLst/>
          </a:prstGeom>
        </p:spPr>
        <p:txBody>
          <a:bodyPr wrap="square" anchor="t">
            <a:spAutoFit/>
          </a:bodyPr>
          <a:lstStyle/>
          <a:p>
            <a:pPr marL="0" marR="0" lvl="1" indent="0" algn="ctr" defTabSz="914400" rtl="0" eaLnBrk="0" fontAlgn="base" latinLnBrk="0" hangingPunct="0">
              <a:lnSpc>
                <a:spcPct val="90000"/>
              </a:lnSpc>
              <a:spcBef>
                <a:spcPts val="600"/>
              </a:spcBef>
              <a:spcAft>
                <a:spcPct val="0"/>
              </a:spcAft>
              <a:buClrTx/>
              <a:buSzTx/>
              <a:buFontTx/>
              <a:buNone/>
              <a:tabLst/>
              <a:defRPr/>
            </a:pPr>
            <a:r>
              <a:rPr kumimoji="0" lang="en-US" sz="3200" b="0" i="0" u="none" strike="noStrike" kern="1200" cap="none" spc="0" normalizeH="0" baseline="0" noProof="0" dirty="0">
                <a:ln>
                  <a:noFill/>
                </a:ln>
                <a:gradFill>
                  <a:gsLst>
                    <a:gs pos="0">
                      <a:srgbClr val="0078D7"/>
                    </a:gs>
                    <a:gs pos="100000">
                      <a:srgbClr val="0078D7"/>
                    </a:gs>
                  </a:gsLst>
                  <a:lin ang="0" scaled="0"/>
                </a:gradFill>
                <a:effectLst/>
                <a:uLnTx/>
                <a:uFillTx/>
                <a:latin typeface="Segoe UI Light" panose="020B0502040204020203" pitchFamily="34" charset="0"/>
                <a:ea typeface="MS PGothic" panose="020B0600070205080204" pitchFamily="34" charset="-128"/>
                <a:cs typeface="Segoe UI Light" panose="020B0502040204020203" pitchFamily="34" charset="0"/>
              </a:rPr>
              <a:t>Upgrade on-premises</a:t>
            </a:r>
          </a:p>
        </p:txBody>
      </p:sp>
      <p:grpSp>
        <p:nvGrpSpPr>
          <p:cNvPr id="10" name="Group 9">
            <a:extLst>
              <a:ext uri="{FF2B5EF4-FFF2-40B4-BE49-F238E27FC236}">
                <a16:creationId xmlns:a16="http://schemas.microsoft.com/office/drawing/2014/main" id="{DF1BEE97-3A55-4CFE-8310-9245BC54AEDF}"/>
              </a:ext>
            </a:extLst>
          </p:cNvPr>
          <p:cNvGrpSpPr/>
          <p:nvPr/>
        </p:nvGrpSpPr>
        <p:grpSpPr>
          <a:xfrm>
            <a:off x="5898744" y="1669119"/>
            <a:ext cx="742384" cy="2949451"/>
            <a:chOff x="5898744" y="2246202"/>
            <a:chExt cx="742384" cy="2949451"/>
          </a:xfrm>
        </p:grpSpPr>
        <p:cxnSp>
          <p:nvCxnSpPr>
            <p:cNvPr id="25" name="Straight Connector 24">
              <a:extLst>
                <a:ext uri="{FF2B5EF4-FFF2-40B4-BE49-F238E27FC236}">
                  <a16:creationId xmlns:a16="http://schemas.microsoft.com/office/drawing/2014/main" id="{2ABFFEFB-3E9C-4FF4-BE35-DA52EAF4A746}"/>
                </a:ext>
              </a:extLst>
            </p:cNvPr>
            <p:cNvCxnSpPr>
              <a:cxnSpLocks/>
            </p:cNvCxnSpPr>
            <p:nvPr/>
          </p:nvCxnSpPr>
          <p:spPr>
            <a:xfrm>
              <a:off x="6269936" y="2246202"/>
              <a:ext cx="0" cy="2949451"/>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A510EC3-485B-4310-83DB-AC1682D2FBC8}"/>
                </a:ext>
              </a:extLst>
            </p:cNvPr>
            <p:cNvGrpSpPr/>
            <p:nvPr/>
          </p:nvGrpSpPr>
          <p:grpSpPr>
            <a:xfrm>
              <a:off x="5898744" y="3349735"/>
              <a:ext cx="742384" cy="742384"/>
              <a:chOff x="5230024" y="7237567"/>
              <a:chExt cx="742384" cy="742384"/>
            </a:xfrm>
          </p:grpSpPr>
          <p:sp>
            <p:nvSpPr>
              <p:cNvPr id="22" name="Oval 21"/>
              <p:cNvSpPr/>
              <p:nvPr/>
            </p:nvSpPr>
            <p:spPr bwMode="auto">
              <a:xfrm>
                <a:off x="5230024" y="7237567"/>
                <a:ext cx="742384" cy="742384"/>
              </a:xfrm>
              <a:prstGeom prst="ellipse">
                <a:avLst/>
              </a:prstGeom>
              <a:solidFill>
                <a:srgbClr val="0078D7"/>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a:xfrm>
                <a:off x="5346178" y="7424093"/>
                <a:ext cx="51007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OR</a:t>
                </a:r>
                <a:endParaRPr kumimoji="0" lang="en-US" sz="1200" b="1" i="0" u="none" strike="noStrike" kern="1200" cap="none" spc="0" normalizeH="0" baseline="0" noProof="0">
                  <a:ln>
                    <a:noFill/>
                  </a:ln>
                  <a:gradFill>
                    <a:gsLst>
                      <a:gs pos="0">
                        <a:srgbClr val="FFFFFF"/>
                      </a:gs>
                      <a:gs pos="100000">
                        <a:srgbClr val="FFFFFF"/>
                      </a:gs>
                    </a:gsLst>
                    <a:lin ang="0" scaled="0"/>
                  </a:gradFill>
                  <a:effectLst/>
                  <a:uLnTx/>
                  <a:uFillTx/>
                  <a:latin typeface="Segoe UI" panose="020B0502040204020203" pitchFamily="34" charset="0"/>
                  <a:ea typeface="MS PGothic" panose="020B0600070205080204" pitchFamily="34" charset="-128"/>
                  <a:cs typeface="Segoe UI" panose="020B0502040204020203" pitchFamily="34" charset="0"/>
                </a:endParaRPr>
              </a:p>
            </p:txBody>
          </p:sp>
        </p:grpSp>
      </p:grpSp>
    </p:spTree>
    <p:extLst>
      <p:ext uri="{BB962C8B-B14F-4D97-AF65-F5344CB8AC3E}">
        <p14:creationId xmlns:p14="http://schemas.microsoft.com/office/powerpoint/2010/main" val="189233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1.66667E-6 4.81481E-6 L 1.66667E-6 0.01921 " pathEditMode="relative" rAng="0" ptsTypes="AA">
                                      <p:cBhvr>
                                        <p:cTn id="9" dur="500" spd="-100000" fill="hold"/>
                                        <p:tgtEl>
                                          <p:spTgt spid="10"/>
                                        </p:tgtEl>
                                        <p:attrNameLst>
                                          <p:attrName>ppt_x</p:attrName>
                                          <p:attrName>ppt_y</p:attrName>
                                        </p:attrNameLst>
                                      </p:cBhvr>
                                      <p:rCtr x="0" y="949"/>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grpId="1" nodeType="withEffect">
                                  <p:stCondLst>
                                    <p:cond delay="0"/>
                                  </p:stCondLst>
                                  <p:childTnLst>
                                    <p:animMotion origin="layout" path="M 1.66667E-6 4.81481E-6 L 1.66667E-6 0.01921 " pathEditMode="relative" rAng="0" ptsTypes="AA">
                                      <p:cBhvr>
                                        <p:cTn id="15" dur="500" spd="-100000" fill="hold"/>
                                        <p:tgtEl>
                                          <p:spTgt spid="19"/>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42" presetClass="path" presetSubtype="0" decel="100000" fill="hold" grpId="1" nodeType="withEffect">
                                  <p:stCondLst>
                                    <p:cond delay="0"/>
                                  </p:stCondLst>
                                  <p:childTnLst>
                                    <p:animMotion origin="layout" path="M 1.66667E-6 4.81481E-6 L 1.66667E-6 0.01921 " pathEditMode="relative" rAng="0" ptsTypes="AA">
                                      <p:cBhvr>
                                        <p:cTn id="20" dur="500" spd="-100000" fill="hold"/>
                                        <p:tgtEl>
                                          <p:spTgt spid="3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building_7">
            <a:extLst>
              <a:ext uri="{FF2B5EF4-FFF2-40B4-BE49-F238E27FC236}">
                <a16:creationId xmlns:a16="http://schemas.microsoft.com/office/drawing/2014/main" id="{BC737945-3074-4EA0-ADA0-C862F29D0841}"/>
              </a:ext>
            </a:extLst>
          </p:cNvPr>
          <p:cNvSpPr>
            <a:spLocks noChangeAspect="1" noEditPoints="1"/>
          </p:cNvSpPr>
          <p:nvPr/>
        </p:nvSpPr>
        <p:spPr bwMode="auto">
          <a:xfrm>
            <a:off x="9555494" y="1838148"/>
            <a:ext cx="836612" cy="87312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cmpd="sng">
            <a:solidFill>
              <a:srgbClr val="505050"/>
            </a:solidFill>
            <a:prstDash val="solid"/>
            <a:miter lim="800000"/>
            <a:headEnd/>
            <a:tailEnd/>
          </a:ln>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58" name="TextBox 24">
            <a:extLst>
              <a:ext uri="{FF2B5EF4-FFF2-40B4-BE49-F238E27FC236}">
                <a16:creationId xmlns:a16="http://schemas.microsoft.com/office/drawing/2014/main" id="{A8580CFA-674A-4219-A164-0DCF72B72452}"/>
              </a:ext>
            </a:extLst>
          </p:cNvPr>
          <p:cNvSpPr txBox="1">
            <a:spLocks noChangeArrowheads="1"/>
          </p:cNvSpPr>
          <p:nvPr/>
        </p:nvSpPr>
        <p:spPr bwMode="auto">
          <a:xfrm>
            <a:off x="966839" y="3020695"/>
            <a:ext cx="599654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defTabSz="912813">
              <a:defRPr sz="1700">
                <a:solidFill>
                  <a:schemeClr val="tx1"/>
                </a:solidFill>
                <a:latin typeface="Segoe UI" panose="020B0502040204020203" pitchFamily="34" charset="0"/>
                <a:ea typeface="MS PGothic" panose="020B0600070205080204" pitchFamily="34" charset="-128"/>
              </a:defRPr>
            </a:lvl1pPr>
            <a:lvl2pPr marL="742950" indent="-285750" defTabSz="912813">
              <a:defRPr sz="1700">
                <a:solidFill>
                  <a:schemeClr val="tx1"/>
                </a:solidFill>
                <a:latin typeface="Segoe UI" panose="020B0502040204020203" pitchFamily="34" charset="0"/>
                <a:ea typeface="MS PGothic" panose="020B0600070205080204" pitchFamily="34" charset="-128"/>
              </a:defRPr>
            </a:lvl2pPr>
            <a:lvl3pPr marL="1143000" indent="-228600" defTabSz="912813">
              <a:defRPr sz="1700">
                <a:solidFill>
                  <a:schemeClr val="tx1"/>
                </a:solidFill>
                <a:latin typeface="Segoe UI" panose="020B0502040204020203" pitchFamily="34" charset="0"/>
                <a:ea typeface="MS PGothic" panose="020B0600070205080204" pitchFamily="34" charset="-128"/>
              </a:defRPr>
            </a:lvl3pPr>
            <a:lvl4pPr marL="1600200" indent="-228600" defTabSz="912813">
              <a:defRPr sz="1700">
                <a:solidFill>
                  <a:schemeClr val="tx1"/>
                </a:solidFill>
                <a:latin typeface="Segoe UI" panose="020B0502040204020203" pitchFamily="34" charset="0"/>
                <a:ea typeface="MS PGothic" panose="020B0600070205080204" pitchFamily="34" charset="-128"/>
              </a:defRPr>
            </a:lvl4pPr>
            <a:lvl5pPr marL="2057400" indent="-228600" defTabSz="912813">
              <a:defRPr sz="1700">
                <a:solidFill>
                  <a:schemeClr val="tx1"/>
                </a:solidFill>
                <a:latin typeface="Segoe UI" panose="020B0502040204020203" pitchFamily="34" charset="0"/>
                <a:ea typeface="MS PGothic" panose="020B0600070205080204" pitchFamily="34" charset="-128"/>
              </a:defRPr>
            </a:lvl5pPr>
            <a:lvl6pPr marL="25146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ctr" defTabSz="912813" rtl="0" eaLnBrk="1" fontAlgn="base" latinLnBrk="0" hangingPunct="1">
              <a:lnSpc>
                <a:spcPct val="90000"/>
              </a:lnSpc>
              <a:spcBef>
                <a:spcPct val="0"/>
              </a:spcBef>
              <a:spcAft>
                <a:spcPts val="588"/>
              </a:spcAft>
              <a:buClrTx/>
              <a:buSzTx/>
              <a:buFontTx/>
              <a:buNone/>
              <a:tabLst/>
              <a:defRPr/>
            </a:pPr>
            <a:r>
              <a:rPr kumimoji="0" lang="en-US" altLang="en-US" sz="2000" b="0" i="0" u="none" strike="noStrike" kern="1200" cap="all" spc="200" normalizeH="0" baseline="0" noProof="0">
                <a:ln w="3175">
                  <a:noFill/>
                </a:ln>
                <a:solidFill>
                  <a:srgbClr val="0078D7"/>
                </a:solidFill>
                <a:effectLst/>
                <a:uLnTx/>
                <a:uFillTx/>
                <a:latin typeface="Segoe UI" panose="020B0502040204020203" pitchFamily="34" charset="0"/>
                <a:ea typeface="MS PGothic" panose="020B0600070205080204" pitchFamily="34" charset="-128"/>
                <a:cs typeface="Segoe UI" panose="020B0502040204020203" pitchFamily="34" charset="0"/>
              </a:rPr>
              <a:t>Transform with Azure</a:t>
            </a:r>
          </a:p>
        </p:txBody>
      </p:sp>
      <p:sp>
        <p:nvSpPr>
          <p:cNvPr id="27" name="Freeform: Shape 27">
            <a:extLst>
              <a:ext uri="{FF2B5EF4-FFF2-40B4-BE49-F238E27FC236}">
                <a16:creationId xmlns:a16="http://schemas.microsoft.com/office/drawing/2014/main" id="{719C16DB-7E66-4476-86C2-56701213B45B}"/>
              </a:ext>
            </a:extLst>
          </p:cNvPr>
          <p:cNvSpPr/>
          <p:nvPr/>
        </p:nvSpPr>
        <p:spPr bwMode="auto">
          <a:xfrm flipV="1">
            <a:off x="3292009" y="1969910"/>
            <a:ext cx="1346200" cy="741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cmpd="sng">
            <a:solidFill>
              <a:srgbClr val="505050"/>
            </a:solidFill>
            <a:prstDash val="solid"/>
            <a:miter lim="800000"/>
            <a:headEnd/>
            <a:tailEnd/>
          </a:ln>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68" name="TextBox 67">
            <a:extLst>
              <a:ext uri="{FF2B5EF4-FFF2-40B4-BE49-F238E27FC236}">
                <a16:creationId xmlns:a16="http://schemas.microsoft.com/office/drawing/2014/main" id="{C68E82AF-1CFF-4F18-B9F5-149E7BB76D05}"/>
              </a:ext>
            </a:extLst>
          </p:cNvPr>
          <p:cNvSpPr txBox="1"/>
          <p:nvPr/>
        </p:nvSpPr>
        <p:spPr>
          <a:xfrm>
            <a:off x="8280570" y="3644187"/>
            <a:ext cx="3386460"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Upgrade</a:t>
            </a:r>
            <a:endPar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Upgrade to Windows Server 2016 or SQL Server 2017 and get cloud and DevOps ready</a:t>
            </a:r>
          </a:p>
        </p:txBody>
      </p:sp>
      <p:sp>
        <p:nvSpPr>
          <p:cNvPr id="30" name="Right Bracket 29"/>
          <p:cNvSpPr/>
          <p:nvPr/>
        </p:nvSpPr>
        <p:spPr>
          <a:xfrm rot="16200000">
            <a:off x="3914246" y="110736"/>
            <a:ext cx="101726" cy="6858000"/>
          </a:xfrm>
          <a:prstGeom prst="rightBracket">
            <a:avLst/>
          </a:prstGeom>
          <a:ln w="12700">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24">
            <a:extLst>
              <a:ext uri="{FF2B5EF4-FFF2-40B4-BE49-F238E27FC236}">
                <a16:creationId xmlns:a16="http://schemas.microsoft.com/office/drawing/2014/main" id="{A8580CFA-674A-4219-A164-0DCF72B72452}"/>
              </a:ext>
            </a:extLst>
          </p:cNvPr>
          <p:cNvSpPr txBox="1">
            <a:spLocks noChangeArrowheads="1"/>
          </p:cNvSpPr>
          <p:nvPr/>
        </p:nvSpPr>
        <p:spPr bwMode="auto">
          <a:xfrm>
            <a:off x="8601264" y="3020695"/>
            <a:ext cx="274507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defTabSz="912813">
              <a:defRPr sz="1700">
                <a:solidFill>
                  <a:schemeClr val="tx1"/>
                </a:solidFill>
                <a:latin typeface="Segoe UI" panose="020B0502040204020203" pitchFamily="34" charset="0"/>
                <a:ea typeface="MS PGothic" panose="020B0600070205080204" pitchFamily="34" charset="-128"/>
              </a:defRPr>
            </a:lvl1pPr>
            <a:lvl2pPr marL="742950" indent="-285750" defTabSz="912813">
              <a:defRPr sz="1700">
                <a:solidFill>
                  <a:schemeClr val="tx1"/>
                </a:solidFill>
                <a:latin typeface="Segoe UI" panose="020B0502040204020203" pitchFamily="34" charset="0"/>
                <a:ea typeface="MS PGothic" panose="020B0600070205080204" pitchFamily="34" charset="-128"/>
              </a:defRPr>
            </a:lvl2pPr>
            <a:lvl3pPr marL="1143000" indent="-228600" defTabSz="912813">
              <a:defRPr sz="1700">
                <a:solidFill>
                  <a:schemeClr val="tx1"/>
                </a:solidFill>
                <a:latin typeface="Segoe UI" panose="020B0502040204020203" pitchFamily="34" charset="0"/>
                <a:ea typeface="MS PGothic" panose="020B0600070205080204" pitchFamily="34" charset="-128"/>
              </a:defRPr>
            </a:lvl3pPr>
            <a:lvl4pPr marL="1600200" indent="-228600" defTabSz="912813">
              <a:defRPr sz="1700">
                <a:solidFill>
                  <a:schemeClr val="tx1"/>
                </a:solidFill>
                <a:latin typeface="Segoe UI" panose="020B0502040204020203" pitchFamily="34" charset="0"/>
                <a:ea typeface="MS PGothic" panose="020B0600070205080204" pitchFamily="34" charset="-128"/>
              </a:defRPr>
            </a:lvl4pPr>
            <a:lvl5pPr marL="2057400" indent="-228600" defTabSz="912813">
              <a:defRPr sz="1700">
                <a:solidFill>
                  <a:schemeClr val="tx1"/>
                </a:solidFill>
                <a:latin typeface="Segoe UI" panose="020B0502040204020203" pitchFamily="34" charset="0"/>
                <a:ea typeface="MS PGothic" panose="020B0600070205080204" pitchFamily="34" charset="-128"/>
              </a:defRPr>
            </a:lvl5pPr>
            <a:lvl6pPr marL="25146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ctr" defTabSz="912813" rtl="0" eaLnBrk="1" fontAlgn="base" latinLnBrk="0" hangingPunct="1">
              <a:lnSpc>
                <a:spcPct val="90000"/>
              </a:lnSpc>
              <a:spcBef>
                <a:spcPct val="0"/>
              </a:spcBef>
              <a:spcAft>
                <a:spcPts val="588"/>
              </a:spcAft>
              <a:buClrTx/>
              <a:buSzTx/>
              <a:buFontTx/>
              <a:buNone/>
              <a:tabLst/>
              <a:defRPr/>
            </a:pPr>
            <a:r>
              <a:rPr kumimoji="0" lang="en-US" altLang="en-US" sz="2000" b="0" i="0" u="none" strike="noStrike" kern="1200" cap="all" spc="200" normalizeH="0" baseline="0" noProof="0">
                <a:ln w="3175">
                  <a:noFill/>
                </a:ln>
                <a:solidFill>
                  <a:srgbClr val="0078D7"/>
                </a:solidFill>
                <a:effectLst/>
                <a:uLnTx/>
                <a:uFillTx/>
                <a:latin typeface="Segoe UI" panose="020B0502040204020203" pitchFamily="34" charset="0"/>
                <a:ea typeface="MS PGothic" panose="020B0600070205080204" pitchFamily="34" charset="-128"/>
                <a:cs typeface="Segoe UI" panose="020B0502040204020203" pitchFamily="34" charset="0"/>
              </a:rPr>
              <a:t>On-premises</a:t>
            </a:r>
          </a:p>
        </p:txBody>
      </p:sp>
      <p:sp>
        <p:nvSpPr>
          <p:cNvPr id="33" name="Right Bracket 32"/>
          <p:cNvSpPr/>
          <p:nvPr/>
        </p:nvSpPr>
        <p:spPr>
          <a:xfrm rot="16200000">
            <a:off x="9923508" y="2030405"/>
            <a:ext cx="100584" cy="3017520"/>
          </a:xfrm>
          <a:prstGeom prst="rightBracket">
            <a:avLst/>
          </a:prstGeom>
          <a:ln w="12700">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C68E82AF-1CFF-4F18-B9F5-149E7BB76D05}"/>
              </a:ext>
            </a:extLst>
          </p:cNvPr>
          <p:cNvSpPr txBox="1"/>
          <p:nvPr/>
        </p:nvSpPr>
        <p:spPr>
          <a:xfrm>
            <a:off x="524970" y="3644187"/>
            <a:ext cx="3058118"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Rehost</a:t>
            </a:r>
            <a:endParaRPr kumimoji="0" lang="en-US" sz="12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Migrate 2008 and 2008 R2 workloads to Azure VM or Azure SQL Database MI</a:t>
            </a:r>
          </a:p>
        </p:txBody>
      </p:sp>
      <p:sp>
        <p:nvSpPr>
          <p:cNvPr id="67" name="TextBox 66">
            <a:extLst>
              <a:ext uri="{FF2B5EF4-FFF2-40B4-BE49-F238E27FC236}">
                <a16:creationId xmlns:a16="http://schemas.microsoft.com/office/drawing/2014/main" id="{C68E82AF-1CFF-4F18-B9F5-149E7BB76D05}"/>
              </a:ext>
            </a:extLst>
          </p:cNvPr>
          <p:cNvSpPr txBox="1"/>
          <p:nvPr/>
        </p:nvSpPr>
        <p:spPr>
          <a:xfrm>
            <a:off x="3456591" y="3644187"/>
            <a:ext cx="4183181"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Refactor, Rearchitect, or Rebuild</a:t>
            </a: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Innovate with Windows Server containers</a:t>
            </a:r>
            <a:b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Azure SQL Database MI</a:t>
            </a:r>
          </a:p>
        </p:txBody>
      </p:sp>
      <p:grpSp>
        <p:nvGrpSpPr>
          <p:cNvPr id="3" name="Group 2"/>
          <p:cNvGrpSpPr/>
          <p:nvPr/>
        </p:nvGrpSpPr>
        <p:grpSpPr>
          <a:xfrm>
            <a:off x="753727" y="4670892"/>
            <a:ext cx="2600604" cy="1115806"/>
            <a:chOff x="753727" y="4670892"/>
            <a:chExt cx="2600604" cy="1115806"/>
          </a:xfrm>
        </p:grpSpPr>
        <p:cxnSp>
          <p:nvCxnSpPr>
            <p:cNvPr id="4" name="Straight Arrow Connector 3">
              <a:extLst>
                <a:ext uri="{FF2B5EF4-FFF2-40B4-BE49-F238E27FC236}">
                  <a16:creationId xmlns:a16="http://schemas.microsoft.com/office/drawing/2014/main" id="{68090CE6-D455-41AC-9D2A-0E613C969C09}"/>
                </a:ext>
              </a:extLst>
            </p:cNvPr>
            <p:cNvCxnSpPr>
              <a:cxnSpLocks/>
            </p:cNvCxnSpPr>
            <p:nvPr/>
          </p:nvCxnSpPr>
          <p:spPr>
            <a:xfrm>
              <a:off x="2054029" y="4670892"/>
              <a:ext cx="0" cy="20733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C5144E-4B7E-426C-841D-C7E48D9E0C6C}"/>
                </a:ext>
              </a:extLst>
            </p:cNvPr>
            <p:cNvSpPr txBox="1"/>
            <p:nvPr/>
          </p:nvSpPr>
          <p:spPr>
            <a:xfrm>
              <a:off x="753727" y="4860291"/>
              <a:ext cx="2600604" cy="926407"/>
            </a:xfrm>
            <a:prstGeom prst="rect">
              <a:avLst/>
            </a:prstGeom>
            <a:noFill/>
          </p:spPr>
          <p:txBody>
            <a:bodyPr wrap="square" lIns="182880" tIns="91440" rIns="182880" bIns="146304" rtlCol="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Free extended security updates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7" name="Group 6"/>
          <p:cNvGrpSpPr/>
          <p:nvPr/>
        </p:nvGrpSpPr>
        <p:grpSpPr>
          <a:xfrm>
            <a:off x="2054029" y="4510472"/>
            <a:ext cx="4933739" cy="1767505"/>
            <a:chOff x="2054029" y="4510472"/>
            <a:chExt cx="4933739" cy="1767505"/>
          </a:xfrm>
        </p:grpSpPr>
        <p:sp>
          <p:nvSpPr>
            <p:cNvPr id="18" name="TextBox 17">
              <a:extLst>
                <a:ext uri="{FF2B5EF4-FFF2-40B4-BE49-F238E27FC236}">
                  <a16:creationId xmlns:a16="http://schemas.microsoft.com/office/drawing/2014/main" id="{2DAB5048-E58F-4B76-9462-BA02FE02F508}"/>
                </a:ext>
              </a:extLst>
            </p:cNvPr>
            <p:cNvSpPr txBox="1"/>
            <p:nvPr/>
          </p:nvSpPr>
          <p:spPr>
            <a:xfrm>
              <a:off x="4108593" y="5594713"/>
              <a:ext cx="2879175" cy="683264"/>
            </a:xfrm>
            <a:prstGeom prst="rect">
              <a:avLst/>
            </a:prstGeom>
            <a:noFill/>
          </p:spPr>
          <p:txBody>
            <a:bodyPr wrap="square" lIns="182880" tIns="91440"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Save more with Azure Hybrid Benefit</a:t>
              </a:r>
            </a:p>
          </p:txBody>
        </p:sp>
        <p:cxnSp>
          <p:nvCxnSpPr>
            <p:cNvPr id="6" name="Elbow Connector 5">
              <a:extLst>
                <a:ext uri="{FF2B5EF4-FFF2-40B4-BE49-F238E27FC236}">
                  <a16:creationId xmlns:a16="http://schemas.microsoft.com/office/drawing/2014/main" id="{8FAEAE85-D13C-BE43-BC51-C795282190CE}"/>
                </a:ext>
              </a:extLst>
            </p:cNvPr>
            <p:cNvCxnSpPr/>
            <p:nvPr/>
          </p:nvCxnSpPr>
          <p:spPr>
            <a:xfrm>
              <a:off x="2054029" y="5647906"/>
              <a:ext cx="2011680" cy="182880"/>
            </a:xfrm>
            <a:prstGeom prst="bentConnector3">
              <a:avLst>
                <a:gd name="adj1" fmla="val 178"/>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C5A3F1-66D0-2A4B-8082-F16FDA2426A0}"/>
                </a:ext>
              </a:extLst>
            </p:cNvPr>
            <p:cNvCxnSpPr>
              <a:cxnSpLocks/>
            </p:cNvCxnSpPr>
            <p:nvPr/>
          </p:nvCxnSpPr>
          <p:spPr>
            <a:xfrm>
              <a:off x="5548181" y="4510472"/>
              <a:ext cx="0" cy="97701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785140" y="4510472"/>
            <a:ext cx="2377320" cy="1767505"/>
            <a:chOff x="8785140" y="4510472"/>
            <a:chExt cx="2377320" cy="1767505"/>
          </a:xfrm>
        </p:grpSpPr>
        <p:sp>
          <p:nvSpPr>
            <p:cNvPr id="20" name="TextBox 19">
              <a:extLst>
                <a:ext uri="{FF2B5EF4-FFF2-40B4-BE49-F238E27FC236}">
                  <a16:creationId xmlns:a16="http://schemas.microsoft.com/office/drawing/2014/main" id="{57883E09-7CA2-4C02-A5DA-C53F53EB7E0D}"/>
                </a:ext>
              </a:extLst>
            </p:cNvPr>
            <p:cNvSpPr txBox="1"/>
            <p:nvPr/>
          </p:nvSpPr>
          <p:spPr>
            <a:xfrm>
              <a:off x="8785140" y="5594713"/>
              <a:ext cx="2377320" cy="683264"/>
            </a:xfrm>
            <a:prstGeom prst="rect">
              <a:avLst/>
            </a:prstGeom>
            <a:noFill/>
          </p:spPr>
          <p:txBody>
            <a:bodyPr wrap="square" lIns="182880" tIns="91440"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Buy extended security updates</a:t>
              </a:r>
            </a:p>
          </p:txBody>
        </p:sp>
        <p:cxnSp>
          <p:nvCxnSpPr>
            <p:cNvPr id="29" name="Straight Arrow Connector 28">
              <a:extLst>
                <a:ext uri="{FF2B5EF4-FFF2-40B4-BE49-F238E27FC236}">
                  <a16:creationId xmlns:a16="http://schemas.microsoft.com/office/drawing/2014/main" id="{1838AD73-2CD3-5A44-A73A-B8A4BE0D9B8F}"/>
                </a:ext>
              </a:extLst>
            </p:cNvPr>
            <p:cNvCxnSpPr>
              <a:cxnSpLocks/>
            </p:cNvCxnSpPr>
            <p:nvPr/>
          </p:nvCxnSpPr>
          <p:spPr>
            <a:xfrm>
              <a:off x="9973800" y="4510472"/>
              <a:ext cx="0" cy="97701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 name="Title 1">
            <a:extLst>
              <a:ext uri="{FF2B5EF4-FFF2-40B4-BE49-F238E27FC236}">
                <a16:creationId xmlns:a16="http://schemas.microsoft.com/office/drawing/2014/main" id="{2DA2D01C-33D1-45C1-B876-C403D9A183EE}"/>
              </a:ext>
            </a:extLst>
          </p:cNvPr>
          <p:cNvSpPr>
            <a:spLocks noGrp="1"/>
          </p:cNvSpPr>
          <p:nvPr>
            <p:ph type="title"/>
          </p:nvPr>
        </p:nvSpPr>
        <p:spPr>
          <a:xfrm>
            <a:off x="269240" y="289511"/>
            <a:ext cx="11655840" cy="711975"/>
          </a:xfrm>
        </p:spPr>
        <p:txBody>
          <a:bodyPr/>
          <a:lstStyle/>
          <a:p>
            <a:r>
              <a:rPr lang="en-US"/>
              <a:t>Meet customers where they are</a:t>
            </a:r>
          </a:p>
        </p:txBody>
      </p:sp>
      <p:sp>
        <p:nvSpPr>
          <p:cNvPr id="22" name="Rectangle 21">
            <a:extLst>
              <a:ext uri="{FF2B5EF4-FFF2-40B4-BE49-F238E27FC236}">
                <a16:creationId xmlns:a16="http://schemas.microsoft.com/office/drawing/2014/main" id="{F4B5C312-0718-46FF-850B-4148A68905D3}"/>
              </a:ext>
            </a:extLst>
          </p:cNvPr>
          <p:cNvSpPr/>
          <p:nvPr/>
        </p:nvSpPr>
        <p:spPr>
          <a:xfrm>
            <a:off x="3890960" y="3981172"/>
            <a:ext cx="3339399" cy="1054006"/>
          </a:xfrm>
          <a:prstGeom prst="rect">
            <a:avLst/>
          </a:prstGeom>
        </p:spPr>
        <p:txBody>
          <a:bodyPr wrap="square">
            <a:spAutoFit/>
          </a:bodyPr>
          <a:lstStyle/>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765"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Sue Hartford</a:t>
            </a:r>
          </a:p>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765"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Sr. Product Marketing Manager, Microsoft </a:t>
            </a:r>
          </a:p>
        </p:txBody>
      </p:sp>
    </p:spTree>
    <p:extLst>
      <p:ext uri="{BB962C8B-B14F-4D97-AF65-F5344CB8AC3E}">
        <p14:creationId xmlns:p14="http://schemas.microsoft.com/office/powerpoint/2010/main" val="337857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AE5396-B675-4EA6-BF6E-AD331A9B05E9}"/>
              </a:ext>
            </a:extLst>
          </p:cNvPr>
          <p:cNvSpPr/>
          <p:nvPr/>
        </p:nvSpPr>
        <p:spPr bwMode="auto">
          <a:xfrm>
            <a:off x="6293341" y="0"/>
            <a:ext cx="589865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316436" y="2020682"/>
            <a:ext cx="2157692" cy="2462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bold"/>
                <a:ea typeface="+mn-ea"/>
                <a:cs typeface="Segoe UI" panose="020B0502040204020203" pitchFamily="34" charset="0"/>
              </a:rPr>
              <a:t>Product release</a:t>
            </a:r>
          </a:p>
        </p:txBody>
      </p:sp>
      <p:sp>
        <p:nvSpPr>
          <p:cNvPr id="21" name="TextBox 20"/>
          <p:cNvSpPr txBox="1"/>
          <p:nvPr/>
        </p:nvSpPr>
        <p:spPr>
          <a:xfrm>
            <a:off x="3832138" y="2020682"/>
            <a:ext cx="2066523" cy="246221"/>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bold"/>
                <a:ea typeface="+mn-ea"/>
                <a:cs typeface="Segoe UI" panose="020B0502040204020203" pitchFamily="34" charset="0"/>
              </a:rPr>
              <a:t>End of support</a:t>
            </a:r>
          </a:p>
        </p:txBody>
      </p:sp>
      <p:sp>
        <p:nvSpPr>
          <p:cNvPr id="12" name="Rectangle 11"/>
          <p:cNvSpPr/>
          <p:nvPr/>
        </p:nvSpPr>
        <p:spPr>
          <a:xfrm>
            <a:off x="316436" y="2693496"/>
            <a:ext cx="2786968" cy="8125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09728" rIns="182854" bIns="146284"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Mainstream Support</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 years</a:t>
            </a:r>
          </a:p>
        </p:txBody>
      </p:sp>
      <p:sp>
        <p:nvSpPr>
          <p:cNvPr id="14" name="Rectangle 13"/>
          <p:cNvSpPr/>
          <p:nvPr/>
        </p:nvSpPr>
        <p:spPr>
          <a:xfrm>
            <a:off x="3111693" y="2693496"/>
            <a:ext cx="2786968" cy="81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09728" rIns="182854" bIns="146284"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Extended Support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 years</a:t>
            </a:r>
          </a:p>
        </p:txBody>
      </p:sp>
      <p:sp>
        <p:nvSpPr>
          <p:cNvPr id="15" name="Rectangle 14"/>
          <p:cNvSpPr/>
          <p:nvPr/>
        </p:nvSpPr>
        <p:spPr>
          <a:xfrm>
            <a:off x="316436" y="3499372"/>
            <a:ext cx="3108519" cy="110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noAutofit/>
          </a:bodyPr>
          <a:lstStyle/>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New features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Security updates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Non-security updates</a:t>
            </a:r>
          </a:p>
        </p:txBody>
      </p:sp>
      <p:sp>
        <p:nvSpPr>
          <p:cNvPr id="16" name="Rectangle 15"/>
          <p:cNvSpPr/>
          <p:nvPr/>
        </p:nvSpPr>
        <p:spPr>
          <a:xfrm>
            <a:off x="3111693" y="3499372"/>
            <a:ext cx="2821008" cy="110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noAutofit/>
          </a:bodyPr>
          <a:lstStyle/>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Security updates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Non-security updates</a:t>
            </a:r>
          </a:p>
        </p:txBody>
      </p:sp>
      <p:sp>
        <p:nvSpPr>
          <p:cNvPr id="20" name="Isosceles Triangle 19"/>
          <p:cNvSpPr/>
          <p:nvPr/>
        </p:nvSpPr>
        <p:spPr>
          <a:xfrm rot="10800000">
            <a:off x="316437" y="2413311"/>
            <a:ext cx="270671" cy="268889"/>
          </a:xfrm>
          <a:prstGeom prst="triangle">
            <a:avLst/>
          </a:prstGeom>
          <a:solidFill>
            <a:srgbClr val="FF8C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6" name="Title 5">
            <a:extLst>
              <a:ext uri="{FF2B5EF4-FFF2-40B4-BE49-F238E27FC236}">
                <a16:creationId xmlns:a16="http://schemas.microsoft.com/office/drawing/2014/main" id="{0F02B49F-2A26-4E25-8C0A-2078B461F33F}"/>
              </a:ext>
            </a:extLst>
          </p:cNvPr>
          <p:cNvSpPr>
            <a:spLocks noGrp="1"/>
          </p:cNvSpPr>
          <p:nvPr>
            <p:ph type="title"/>
          </p:nvPr>
        </p:nvSpPr>
        <p:spPr>
          <a:xfrm>
            <a:off x="325438" y="288925"/>
            <a:ext cx="11655425" cy="804863"/>
          </a:xfrm>
        </p:spPr>
        <p:txBody>
          <a:bodyPr/>
          <a:lstStyle/>
          <a:p>
            <a:pPr algn="ctr"/>
            <a:r>
              <a:rPr lang="en-US" sz="3000" cap="all" spc="400">
                <a:solidFill>
                  <a:srgbClr val="0078D7"/>
                </a:solidFill>
                <a:latin typeface="Segoe UI Semilight" panose="020B0402040204020203" pitchFamily="34" charset="0"/>
                <a:cs typeface="Segoe UI Semilight" panose="020B0402040204020203" pitchFamily="34" charset="0"/>
              </a:rPr>
              <a:t>Overview of server product lifecycle</a:t>
            </a:r>
          </a:p>
        </p:txBody>
      </p:sp>
      <p:sp>
        <p:nvSpPr>
          <p:cNvPr id="4" name="Text Placeholder 3">
            <a:extLst>
              <a:ext uri="{FF2B5EF4-FFF2-40B4-BE49-F238E27FC236}">
                <a16:creationId xmlns:a16="http://schemas.microsoft.com/office/drawing/2014/main" id="{7F4AD134-ACDF-4882-AA3C-5136A43216BB}"/>
              </a:ext>
            </a:extLst>
          </p:cNvPr>
          <p:cNvSpPr>
            <a:spLocks noGrp="1"/>
          </p:cNvSpPr>
          <p:nvPr>
            <p:ph type="body" sz="quarter" idx="10"/>
          </p:nvPr>
        </p:nvSpPr>
        <p:spPr>
          <a:xfrm>
            <a:off x="6960872" y="1918121"/>
            <a:ext cx="5149958" cy="627864"/>
          </a:xfrm>
        </p:spPr>
        <p:txBody>
          <a:bodyPr/>
          <a:lstStyle/>
          <a:p>
            <a:pPr algn="ctr"/>
            <a:r>
              <a:rPr lang="en-US" sz="1600">
                <a:solidFill>
                  <a:schemeClr val="tx2"/>
                </a:solidFill>
                <a:latin typeface="Segoe UI Semibold" panose="020B0702040204020203" pitchFamily="34" charset="0"/>
                <a:cs typeface="Segoe UI Semibold" panose="020B0702040204020203" pitchFamily="34" charset="0"/>
              </a:rPr>
              <a:t>End of support means the end of security updates</a:t>
            </a:r>
          </a:p>
        </p:txBody>
      </p:sp>
      <p:sp>
        <p:nvSpPr>
          <p:cNvPr id="8" name="Rectangle 1">
            <a:hlinkClick r:id="rId4"/>
            <a:extLst>
              <a:ext uri="{FF2B5EF4-FFF2-40B4-BE49-F238E27FC236}">
                <a16:creationId xmlns:a16="http://schemas.microsoft.com/office/drawing/2014/main" id="{A68EB153-7F40-4282-ADFE-EF5EAFA62A1E}"/>
              </a:ext>
            </a:extLst>
          </p:cNvPr>
          <p:cNvSpPr>
            <a:spLocks noChangeArrowheads="1"/>
          </p:cNvSpPr>
          <p:nvPr/>
        </p:nvSpPr>
        <p:spPr bwMode="auto">
          <a:xfrm>
            <a:off x="1034647" y="2329748"/>
            <a:ext cx="181099" cy="347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2">
            <a:hlinkClick r:id="rId4"/>
            <a:extLst>
              <a:ext uri="{FF2B5EF4-FFF2-40B4-BE49-F238E27FC236}">
                <a16:creationId xmlns:a16="http://schemas.microsoft.com/office/drawing/2014/main" id="{E435E6ED-4D15-4879-A068-309D14C70473}"/>
              </a:ext>
            </a:extLst>
          </p:cNvPr>
          <p:cNvSpPr>
            <a:spLocks noChangeArrowheads="1"/>
          </p:cNvSpPr>
          <p:nvPr/>
        </p:nvSpPr>
        <p:spPr bwMode="auto">
          <a:xfrm>
            <a:off x="1034647" y="2329748"/>
            <a:ext cx="181099" cy="347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Isosceles Triangle 23">
            <a:extLst>
              <a:ext uri="{FF2B5EF4-FFF2-40B4-BE49-F238E27FC236}">
                <a16:creationId xmlns:a16="http://schemas.microsoft.com/office/drawing/2014/main" id="{35D13BEC-E64B-46E6-91F4-B4E50A87194E}"/>
              </a:ext>
            </a:extLst>
          </p:cNvPr>
          <p:cNvSpPr/>
          <p:nvPr/>
        </p:nvSpPr>
        <p:spPr>
          <a:xfrm rot="10800000">
            <a:off x="5627990" y="2413311"/>
            <a:ext cx="270671" cy="268889"/>
          </a:xfrm>
          <a:prstGeom prst="triangle">
            <a:avLst/>
          </a:prstGeom>
          <a:solidFill>
            <a:srgbClr val="FF8C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29B3DD3-15D1-45EC-824E-FEB9174C2E65}"/>
              </a:ext>
            </a:extLst>
          </p:cNvPr>
          <p:cNvSpPr/>
          <p:nvPr>
            <p:custDataLst>
              <p:tags r:id="rId1"/>
            </p:custDataLst>
          </p:nvPr>
        </p:nvSpPr>
        <p:spPr>
          <a:xfrm>
            <a:off x="206265" y="6044980"/>
            <a:ext cx="5779487" cy="627160"/>
          </a:xfrm>
          <a:prstGeom prst="rect">
            <a:avLst/>
          </a:prstGeom>
          <a:noFill/>
          <a:ln w="6350" cap="flat" cmpd="sng" algn="ctr">
            <a:noFill/>
            <a:prstDash val="solid"/>
            <a:headEnd type="none" w="med" len="med"/>
            <a:tailEnd type="none" w="med" len="med"/>
          </a:ln>
          <a:effectLst/>
        </p:spPr>
        <p:txBody>
          <a:bodyPr lIns="182880" tIns="44814" rIns="89630" bIns="44814" spcCol="182880" anchor="ctr"/>
          <a:lstStyle/>
          <a:p>
            <a:pPr marL="0" marR="0" lvl="0" indent="0" algn="l" defTabSz="896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a:ea typeface="+mn-ea"/>
                <a:cs typeface="+mn-cs"/>
              </a:rPr>
              <a:t>Find lifecycle support deadlines at: </a:t>
            </a:r>
            <a:r>
              <a:rPr kumimoji="0" lang="en-US" sz="1400" b="0" i="0" u="none" strike="noStrike" kern="1200" cap="none" spc="0" normalizeH="0" baseline="0" noProof="0">
                <a:ln>
                  <a:noFill/>
                </a:ln>
                <a:solidFill>
                  <a:srgbClr val="505050"/>
                </a:solidFill>
                <a:effectLst/>
                <a:uLnTx/>
                <a:uFillTx/>
                <a:latin typeface="Segoe UI Light"/>
                <a:ea typeface="+mn-ea"/>
                <a:cs typeface="+mn-cs"/>
                <a:hlinkClick r:id="rId5"/>
              </a:rPr>
              <a:t>support.microsoft.com/lifecycle</a:t>
            </a:r>
            <a:r>
              <a:rPr kumimoji="0" lang="en-US" sz="1400" b="0" i="0" u="none" strike="noStrike" kern="1200" cap="none" spc="0" normalizeH="0" baseline="0" noProof="0">
                <a:ln>
                  <a:noFill/>
                </a:ln>
                <a:solidFill>
                  <a:srgbClr val="505050"/>
                </a:solidFill>
                <a:effectLst/>
                <a:uLnTx/>
                <a:uFillTx/>
                <a:latin typeface="Segoe UI Light"/>
                <a:ea typeface="+mn-ea"/>
                <a:cs typeface="+mn-cs"/>
              </a:rPr>
              <a:t> </a:t>
            </a:r>
          </a:p>
        </p:txBody>
      </p:sp>
      <p:grpSp>
        <p:nvGrpSpPr>
          <p:cNvPr id="23" name="Group 22">
            <a:extLst>
              <a:ext uri="{FF2B5EF4-FFF2-40B4-BE49-F238E27FC236}">
                <a16:creationId xmlns:a16="http://schemas.microsoft.com/office/drawing/2014/main" id="{275888C6-C3BE-4338-AE4F-42B0FDE04C56}"/>
              </a:ext>
            </a:extLst>
          </p:cNvPr>
          <p:cNvGrpSpPr/>
          <p:nvPr/>
        </p:nvGrpSpPr>
        <p:grpSpPr>
          <a:xfrm>
            <a:off x="6439889" y="2731837"/>
            <a:ext cx="5523373" cy="2917589"/>
            <a:chOff x="297880" y="2771896"/>
            <a:chExt cx="5523373" cy="2917589"/>
          </a:xfrm>
        </p:grpSpPr>
        <p:grpSp>
          <p:nvGrpSpPr>
            <p:cNvPr id="25" name="Group 24">
              <a:extLst>
                <a:ext uri="{FF2B5EF4-FFF2-40B4-BE49-F238E27FC236}">
                  <a16:creationId xmlns:a16="http://schemas.microsoft.com/office/drawing/2014/main" id="{26DC0CA6-054A-4B7E-AA25-3C6B2C555E0D}"/>
                </a:ext>
              </a:extLst>
            </p:cNvPr>
            <p:cNvGrpSpPr/>
            <p:nvPr/>
          </p:nvGrpSpPr>
          <p:grpSpPr>
            <a:xfrm>
              <a:off x="297880" y="2771896"/>
              <a:ext cx="5200283" cy="2576917"/>
              <a:chOff x="297880" y="2771896"/>
              <a:chExt cx="5200283" cy="2576917"/>
            </a:xfrm>
          </p:grpSpPr>
          <p:grpSp>
            <p:nvGrpSpPr>
              <p:cNvPr id="29" name="Group 28">
                <a:extLst>
                  <a:ext uri="{FF2B5EF4-FFF2-40B4-BE49-F238E27FC236}">
                    <a16:creationId xmlns:a16="http://schemas.microsoft.com/office/drawing/2014/main" id="{E2518E5F-B792-441D-A912-051C2E706E75}"/>
                  </a:ext>
                </a:extLst>
              </p:cNvPr>
              <p:cNvGrpSpPr/>
              <p:nvPr/>
            </p:nvGrpSpPr>
            <p:grpSpPr>
              <a:xfrm>
                <a:off x="2997058" y="2771896"/>
                <a:ext cx="2501105" cy="2576917"/>
                <a:chOff x="3102994" y="2810321"/>
                <a:chExt cx="2596135" cy="2518842"/>
              </a:xfrm>
            </p:grpSpPr>
            <p:cxnSp>
              <p:nvCxnSpPr>
                <p:cNvPr id="32" name="Straight Connector 31">
                  <a:extLst>
                    <a:ext uri="{FF2B5EF4-FFF2-40B4-BE49-F238E27FC236}">
                      <a16:creationId xmlns:a16="http://schemas.microsoft.com/office/drawing/2014/main" id="{769C6C6F-524F-43BF-A82B-81C3FFA23B52}"/>
                    </a:ext>
                  </a:extLst>
                </p:cNvPr>
                <p:cNvCxnSpPr>
                  <a:cxnSpLocks/>
                </p:cNvCxnSpPr>
                <p:nvPr/>
              </p:nvCxnSpPr>
              <p:spPr bwMode="auto">
                <a:xfrm>
                  <a:off x="4390027" y="2810321"/>
                  <a:ext cx="0" cy="251884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78E90E-E8EE-42DB-AE04-486BB8C35B41}"/>
                    </a:ext>
                  </a:extLst>
                </p:cNvPr>
                <p:cNvCxnSpPr>
                  <a:cxnSpLocks/>
                </p:cNvCxnSpPr>
                <p:nvPr/>
              </p:nvCxnSpPr>
              <p:spPr bwMode="auto">
                <a:xfrm>
                  <a:off x="5699129" y="2850195"/>
                  <a:ext cx="0" cy="2478968"/>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11A626-9921-44A5-AD16-A552BFDF892E}"/>
                    </a:ext>
                  </a:extLst>
                </p:cNvPr>
                <p:cNvCxnSpPr>
                  <a:cxnSpLocks/>
                </p:cNvCxnSpPr>
                <p:nvPr/>
              </p:nvCxnSpPr>
              <p:spPr bwMode="auto">
                <a:xfrm>
                  <a:off x="3102994" y="2826271"/>
                  <a:ext cx="0" cy="250289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6CEAD3C-E0B8-4464-BF0B-9EF02374588A}"/>
                  </a:ext>
                </a:extLst>
              </p:cNvPr>
              <p:cNvSpPr/>
              <p:nvPr/>
            </p:nvSpPr>
            <p:spPr>
              <a:xfrm>
                <a:off x="297880" y="3020267"/>
                <a:ext cx="1886452" cy="584775"/>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2C6"/>
                    </a:solidFill>
                    <a:effectLst/>
                    <a:uLnTx/>
                    <a:uFillTx/>
                    <a:latin typeface="Segoe UI"/>
                    <a:ea typeface="+mn-ea"/>
                    <a:cs typeface="+mn-cs"/>
                  </a:rPr>
                  <a:t>SQL Server 2008 and 2008 R2</a:t>
                </a:r>
              </a:p>
            </p:txBody>
          </p:sp>
          <p:sp>
            <p:nvSpPr>
              <p:cNvPr id="31" name="Rectangle 30">
                <a:extLst>
                  <a:ext uri="{FF2B5EF4-FFF2-40B4-BE49-F238E27FC236}">
                    <a16:creationId xmlns:a16="http://schemas.microsoft.com/office/drawing/2014/main" id="{3D3F332B-A79C-45A8-A93C-66BA0D0583AC}"/>
                  </a:ext>
                </a:extLst>
              </p:cNvPr>
              <p:cNvSpPr/>
              <p:nvPr/>
            </p:nvSpPr>
            <p:spPr bwMode="auto">
              <a:xfrm>
                <a:off x="2231320" y="3031310"/>
                <a:ext cx="2732361"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July 9, 2019</a:t>
                </a:r>
              </a:p>
            </p:txBody>
          </p:sp>
        </p:grpSp>
        <p:sp>
          <p:nvSpPr>
            <p:cNvPr id="26" name="Rectangle 25">
              <a:extLst>
                <a:ext uri="{FF2B5EF4-FFF2-40B4-BE49-F238E27FC236}">
                  <a16:creationId xmlns:a16="http://schemas.microsoft.com/office/drawing/2014/main" id="{56C467AD-53BC-4E41-B32A-816E788D98A4}"/>
                </a:ext>
              </a:extLst>
            </p:cNvPr>
            <p:cNvSpPr/>
            <p:nvPr/>
          </p:nvSpPr>
          <p:spPr>
            <a:xfrm>
              <a:off x="2683511"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2018</a:t>
              </a:r>
            </a:p>
          </p:txBody>
        </p:sp>
        <p:sp>
          <p:nvSpPr>
            <p:cNvPr id="27" name="Rectangle 26">
              <a:extLst>
                <a:ext uri="{FF2B5EF4-FFF2-40B4-BE49-F238E27FC236}">
                  <a16:creationId xmlns:a16="http://schemas.microsoft.com/office/drawing/2014/main" id="{C24B3950-6946-4BB8-A48A-73083C81B33E}"/>
                </a:ext>
              </a:extLst>
            </p:cNvPr>
            <p:cNvSpPr/>
            <p:nvPr/>
          </p:nvSpPr>
          <p:spPr>
            <a:xfrm>
              <a:off x="3925175"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2019</a:t>
              </a:r>
            </a:p>
          </p:txBody>
        </p:sp>
        <p:sp>
          <p:nvSpPr>
            <p:cNvPr id="28" name="Rectangle 27">
              <a:extLst>
                <a:ext uri="{FF2B5EF4-FFF2-40B4-BE49-F238E27FC236}">
                  <a16:creationId xmlns:a16="http://schemas.microsoft.com/office/drawing/2014/main" id="{566C38AF-F834-4B5C-9D3E-F859CCF60748}"/>
                </a:ext>
              </a:extLst>
            </p:cNvPr>
            <p:cNvSpPr/>
            <p:nvPr/>
          </p:nvSpPr>
          <p:spPr>
            <a:xfrm>
              <a:off x="5194158"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2020</a:t>
              </a:r>
            </a:p>
          </p:txBody>
        </p:sp>
      </p:grpSp>
      <p:grpSp>
        <p:nvGrpSpPr>
          <p:cNvPr id="37" name="Group 36">
            <a:extLst>
              <a:ext uri="{FF2B5EF4-FFF2-40B4-BE49-F238E27FC236}">
                <a16:creationId xmlns:a16="http://schemas.microsoft.com/office/drawing/2014/main" id="{97B22602-D331-4D6E-8B53-6DBA4C65950D}"/>
              </a:ext>
            </a:extLst>
          </p:cNvPr>
          <p:cNvGrpSpPr/>
          <p:nvPr/>
        </p:nvGrpSpPr>
        <p:grpSpPr>
          <a:xfrm>
            <a:off x="6294887" y="4124527"/>
            <a:ext cx="5550827" cy="704979"/>
            <a:chOff x="152878" y="4164586"/>
            <a:chExt cx="5550827" cy="704979"/>
          </a:xfrm>
        </p:grpSpPr>
        <p:sp>
          <p:nvSpPr>
            <p:cNvPr id="38" name="Rectangle 37">
              <a:extLst>
                <a:ext uri="{FF2B5EF4-FFF2-40B4-BE49-F238E27FC236}">
                  <a16:creationId xmlns:a16="http://schemas.microsoft.com/office/drawing/2014/main" id="{8573D39F-3259-4D85-801A-EC41C9876285}"/>
                </a:ext>
              </a:extLst>
            </p:cNvPr>
            <p:cNvSpPr/>
            <p:nvPr/>
          </p:nvSpPr>
          <p:spPr bwMode="auto">
            <a:xfrm>
              <a:off x="2234898" y="4171899"/>
              <a:ext cx="3468807"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January 14, 2020</a:t>
              </a:r>
            </a:p>
          </p:txBody>
        </p:sp>
        <p:sp>
          <p:nvSpPr>
            <p:cNvPr id="39" name="Rectangle 38">
              <a:extLst>
                <a:ext uri="{FF2B5EF4-FFF2-40B4-BE49-F238E27FC236}">
                  <a16:creationId xmlns:a16="http://schemas.microsoft.com/office/drawing/2014/main" id="{A002D318-D37F-42CB-9CF4-038DA2D6872E}"/>
                </a:ext>
              </a:extLst>
            </p:cNvPr>
            <p:cNvSpPr/>
            <p:nvPr/>
          </p:nvSpPr>
          <p:spPr>
            <a:xfrm>
              <a:off x="152878" y="4164586"/>
              <a:ext cx="2035032" cy="584775"/>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2C6"/>
                  </a:solidFill>
                  <a:effectLst/>
                  <a:uLnTx/>
                  <a:uFillTx/>
                  <a:latin typeface="Segoe UI"/>
                  <a:ea typeface="+mn-ea"/>
                  <a:cs typeface="+mn-cs"/>
                </a:rPr>
                <a:t>Windows Server 2008 and 2008 R2</a:t>
              </a:r>
            </a:p>
          </p:txBody>
        </p:sp>
      </p:grpSp>
    </p:spTree>
    <p:extLst>
      <p:ext uri="{BB962C8B-B14F-4D97-AF65-F5344CB8AC3E}">
        <p14:creationId xmlns:p14="http://schemas.microsoft.com/office/powerpoint/2010/main" val="1032957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89B600-F726-46F4-8A69-FB10224574F3}"/>
              </a:ext>
            </a:extLst>
          </p:cNvPr>
          <p:cNvSpPr/>
          <p:nvPr/>
        </p:nvSpPr>
        <p:spPr>
          <a:xfrm>
            <a:off x="8413355" y="4310960"/>
            <a:ext cx="880522" cy="215444"/>
          </a:xfrm>
          <a:prstGeom prst="rect">
            <a:avLst/>
          </a:prstGeom>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Segoe UI Black" panose="020B0A02040204020203" pitchFamily="34" charset="0"/>
                <a:cs typeface="+mn-cs"/>
              </a:rPr>
              <a:t>X 5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p:txBody>
      </p:sp>
      <p:cxnSp>
        <p:nvCxnSpPr>
          <p:cNvPr id="21" name="Straight Connector 20">
            <a:extLst>
              <a:ext uri="{FF2B5EF4-FFF2-40B4-BE49-F238E27FC236}">
                <a16:creationId xmlns:a16="http://schemas.microsoft.com/office/drawing/2014/main" id="{AF180F44-8142-4B7B-9D3C-D01C4553588A}"/>
              </a:ext>
            </a:extLst>
          </p:cNvPr>
          <p:cNvCxnSpPr>
            <a:cxnSpLocks/>
            <a:endCxn id="20" idx="1"/>
          </p:cNvCxnSpPr>
          <p:nvPr/>
        </p:nvCxnSpPr>
        <p:spPr>
          <a:xfrm>
            <a:off x="7714739" y="4418682"/>
            <a:ext cx="698616" cy="0"/>
          </a:xfrm>
          <a:prstGeom prst="line">
            <a:avLst/>
          </a:prstGeom>
          <a:ln w="19050" cap="rnd">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DC43D-BA38-443B-8E15-6FCDDE820F96}"/>
              </a:ext>
            </a:extLst>
          </p:cNvPr>
          <p:cNvCxnSpPr>
            <a:cxnSpLocks/>
            <a:stCxn id="20" idx="3"/>
            <a:endCxn id="19" idx="1"/>
          </p:cNvCxnSpPr>
          <p:nvPr/>
        </p:nvCxnSpPr>
        <p:spPr>
          <a:xfrm>
            <a:off x="9293877" y="4418682"/>
            <a:ext cx="653688" cy="9511"/>
          </a:xfrm>
          <a:prstGeom prst="line">
            <a:avLst/>
          </a:prstGeom>
          <a:ln w="19050" cap="rnd">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B4D1432-0371-47EE-9127-B708A1F9BB7B}"/>
              </a:ext>
            </a:extLst>
          </p:cNvPr>
          <p:cNvGrpSpPr/>
          <p:nvPr/>
        </p:nvGrpSpPr>
        <p:grpSpPr>
          <a:xfrm>
            <a:off x="6491797" y="537247"/>
            <a:ext cx="4577389" cy="3622591"/>
            <a:chOff x="6491797" y="537247"/>
            <a:chExt cx="4577389" cy="3622591"/>
          </a:xfrm>
        </p:grpSpPr>
        <p:sp>
          <p:nvSpPr>
            <p:cNvPr id="38" name="Freeform: Shape 37">
              <a:extLst>
                <a:ext uri="{FF2B5EF4-FFF2-40B4-BE49-F238E27FC236}">
                  <a16:creationId xmlns:a16="http://schemas.microsoft.com/office/drawing/2014/main" id="{2DAF8005-958A-4022-9F5F-F65D1238DFC1}"/>
                </a:ext>
              </a:extLst>
            </p:cNvPr>
            <p:cNvSpPr/>
            <p:nvPr/>
          </p:nvSpPr>
          <p:spPr>
            <a:xfrm>
              <a:off x="9688102" y="1362588"/>
              <a:ext cx="1358122" cy="1824484"/>
            </a:xfrm>
            <a:custGeom>
              <a:avLst/>
              <a:gdLst>
                <a:gd name="connsiteX0" fmla="*/ 1163142 w 1242064"/>
                <a:gd name="connsiteY0" fmla="*/ 109974 h 1086806"/>
                <a:gd name="connsiteX1" fmla="*/ 624914 w 1242064"/>
                <a:gd name="connsiteY1" fmla="*/ 19407 h 1086806"/>
                <a:gd name="connsiteX2" fmla="*/ 624914 w 1242064"/>
                <a:gd name="connsiteY2" fmla="*/ 19407 h 1086806"/>
                <a:gd name="connsiteX3" fmla="*/ 624914 w 1242064"/>
                <a:gd name="connsiteY3" fmla="*/ 19407 h 1086806"/>
                <a:gd name="connsiteX4" fmla="*/ 71160 w 1242064"/>
                <a:gd name="connsiteY4" fmla="*/ 117737 h 1086806"/>
                <a:gd name="connsiteX5" fmla="*/ 19407 w 1242064"/>
                <a:gd name="connsiteY5" fmla="*/ 190191 h 1086806"/>
                <a:gd name="connsiteX6" fmla="*/ 19407 w 1242064"/>
                <a:gd name="connsiteY6" fmla="*/ 919904 h 1086806"/>
                <a:gd name="connsiteX7" fmla="*/ 624914 w 1242064"/>
                <a:gd name="connsiteY7" fmla="*/ 1085513 h 1086806"/>
                <a:gd name="connsiteX8" fmla="*/ 1227832 w 1242064"/>
                <a:gd name="connsiteY8" fmla="*/ 919904 h 1086806"/>
                <a:gd name="connsiteX9" fmla="*/ 1227832 w 1242064"/>
                <a:gd name="connsiteY9" fmla="*/ 190191 h 1086806"/>
                <a:gd name="connsiteX10" fmla="*/ 1163142 w 1242064"/>
                <a:gd name="connsiteY10" fmla="*/ 109974 h 10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086806">
                  <a:moveTo>
                    <a:pt x="1163142" y="109974"/>
                  </a:moveTo>
                  <a:cubicBezTo>
                    <a:pt x="1057049" y="53047"/>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919904"/>
                  </a:lnTo>
                  <a:cubicBezTo>
                    <a:pt x="19407" y="1028585"/>
                    <a:pt x="332511" y="1085513"/>
                    <a:pt x="624914" y="1085513"/>
                  </a:cubicBezTo>
                  <a:cubicBezTo>
                    <a:pt x="917316" y="1085513"/>
                    <a:pt x="1227832" y="1025997"/>
                    <a:pt x="1227832" y="919904"/>
                  </a:cubicBezTo>
                  <a:lnTo>
                    <a:pt x="1227832" y="190191"/>
                  </a:lnTo>
                  <a:cubicBezTo>
                    <a:pt x="1227832" y="159140"/>
                    <a:pt x="1204544" y="133263"/>
                    <a:pt x="1163142" y="109974"/>
                  </a:cubicBezTo>
                  <a:close/>
                </a:path>
              </a:pathLst>
            </a:custGeom>
            <a:solidFill>
              <a:srgbClr val="FF9C02"/>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746D5F0-F346-4C2D-9593-0C9262278C94}"/>
                </a:ext>
              </a:extLst>
            </p:cNvPr>
            <p:cNvSpPr/>
            <p:nvPr/>
          </p:nvSpPr>
          <p:spPr>
            <a:xfrm>
              <a:off x="9602522" y="537247"/>
              <a:ext cx="1466664" cy="1281352"/>
            </a:xfrm>
            <a:custGeom>
              <a:avLst/>
              <a:gdLst>
                <a:gd name="connsiteX0" fmla="*/ 1163142 w 1242064"/>
                <a:gd name="connsiteY0" fmla="*/ 109974 h 1086806"/>
                <a:gd name="connsiteX1" fmla="*/ 624914 w 1242064"/>
                <a:gd name="connsiteY1" fmla="*/ 19407 h 1086806"/>
                <a:gd name="connsiteX2" fmla="*/ 624914 w 1242064"/>
                <a:gd name="connsiteY2" fmla="*/ 19407 h 1086806"/>
                <a:gd name="connsiteX3" fmla="*/ 624914 w 1242064"/>
                <a:gd name="connsiteY3" fmla="*/ 19407 h 1086806"/>
                <a:gd name="connsiteX4" fmla="*/ 71160 w 1242064"/>
                <a:gd name="connsiteY4" fmla="*/ 117737 h 1086806"/>
                <a:gd name="connsiteX5" fmla="*/ 19407 w 1242064"/>
                <a:gd name="connsiteY5" fmla="*/ 190191 h 1086806"/>
                <a:gd name="connsiteX6" fmla="*/ 19407 w 1242064"/>
                <a:gd name="connsiteY6" fmla="*/ 919904 h 1086806"/>
                <a:gd name="connsiteX7" fmla="*/ 624914 w 1242064"/>
                <a:gd name="connsiteY7" fmla="*/ 1085513 h 1086806"/>
                <a:gd name="connsiteX8" fmla="*/ 1227832 w 1242064"/>
                <a:gd name="connsiteY8" fmla="*/ 919904 h 1086806"/>
                <a:gd name="connsiteX9" fmla="*/ 1227832 w 1242064"/>
                <a:gd name="connsiteY9" fmla="*/ 190191 h 1086806"/>
                <a:gd name="connsiteX10" fmla="*/ 1163142 w 1242064"/>
                <a:gd name="connsiteY10" fmla="*/ 109974 h 10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086806">
                  <a:moveTo>
                    <a:pt x="1163142" y="109974"/>
                  </a:moveTo>
                  <a:cubicBezTo>
                    <a:pt x="1057049" y="53047"/>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919904"/>
                  </a:lnTo>
                  <a:cubicBezTo>
                    <a:pt x="19407" y="1028585"/>
                    <a:pt x="332511" y="1085513"/>
                    <a:pt x="624914" y="1085513"/>
                  </a:cubicBezTo>
                  <a:cubicBezTo>
                    <a:pt x="917316" y="1085513"/>
                    <a:pt x="1227832" y="1025997"/>
                    <a:pt x="1227832" y="919904"/>
                  </a:cubicBezTo>
                  <a:lnTo>
                    <a:pt x="1227832" y="190191"/>
                  </a:lnTo>
                  <a:cubicBezTo>
                    <a:pt x="1227832" y="159140"/>
                    <a:pt x="1204544" y="133263"/>
                    <a:pt x="1163142" y="109974"/>
                  </a:cubicBezTo>
                  <a:close/>
                </a:path>
              </a:pathLst>
            </a:custGeom>
            <a:solidFill>
              <a:schemeClr val="bg1"/>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B193F1A-D83B-4CA6-A1D5-00020E630E5E}"/>
                </a:ext>
              </a:extLst>
            </p:cNvPr>
            <p:cNvGrpSpPr/>
            <p:nvPr/>
          </p:nvGrpSpPr>
          <p:grpSpPr>
            <a:xfrm>
              <a:off x="6491797" y="2477866"/>
              <a:ext cx="1466664" cy="1681972"/>
              <a:chOff x="6637716" y="2614053"/>
              <a:chExt cx="1466664" cy="1681972"/>
            </a:xfrm>
          </p:grpSpPr>
          <p:sp>
            <p:nvSpPr>
              <p:cNvPr id="14" name="Freeform: Shape 13">
                <a:extLst>
                  <a:ext uri="{FF2B5EF4-FFF2-40B4-BE49-F238E27FC236}">
                    <a16:creationId xmlns:a16="http://schemas.microsoft.com/office/drawing/2014/main" id="{2D4ED4AB-D90E-4491-A623-095EE0AB89A2}"/>
                  </a:ext>
                </a:extLst>
              </p:cNvPr>
              <p:cNvSpPr/>
              <p:nvPr/>
            </p:nvSpPr>
            <p:spPr>
              <a:xfrm>
                <a:off x="6691987" y="3014673"/>
                <a:ext cx="1358122" cy="1281352"/>
              </a:xfrm>
              <a:custGeom>
                <a:avLst/>
                <a:gdLst>
                  <a:gd name="connsiteX0" fmla="*/ 1163142 w 1242064"/>
                  <a:gd name="connsiteY0" fmla="*/ 109974 h 1086806"/>
                  <a:gd name="connsiteX1" fmla="*/ 624914 w 1242064"/>
                  <a:gd name="connsiteY1" fmla="*/ 19407 h 1086806"/>
                  <a:gd name="connsiteX2" fmla="*/ 624914 w 1242064"/>
                  <a:gd name="connsiteY2" fmla="*/ 19407 h 1086806"/>
                  <a:gd name="connsiteX3" fmla="*/ 624914 w 1242064"/>
                  <a:gd name="connsiteY3" fmla="*/ 19407 h 1086806"/>
                  <a:gd name="connsiteX4" fmla="*/ 71160 w 1242064"/>
                  <a:gd name="connsiteY4" fmla="*/ 117737 h 1086806"/>
                  <a:gd name="connsiteX5" fmla="*/ 19407 w 1242064"/>
                  <a:gd name="connsiteY5" fmla="*/ 190191 h 1086806"/>
                  <a:gd name="connsiteX6" fmla="*/ 19407 w 1242064"/>
                  <a:gd name="connsiteY6" fmla="*/ 919904 h 1086806"/>
                  <a:gd name="connsiteX7" fmla="*/ 624914 w 1242064"/>
                  <a:gd name="connsiteY7" fmla="*/ 1085513 h 1086806"/>
                  <a:gd name="connsiteX8" fmla="*/ 1227832 w 1242064"/>
                  <a:gd name="connsiteY8" fmla="*/ 919904 h 1086806"/>
                  <a:gd name="connsiteX9" fmla="*/ 1227832 w 1242064"/>
                  <a:gd name="connsiteY9" fmla="*/ 190191 h 1086806"/>
                  <a:gd name="connsiteX10" fmla="*/ 1163142 w 1242064"/>
                  <a:gd name="connsiteY10" fmla="*/ 109974 h 10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086806">
                    <a:moveTo>
                      <a:pt x="1163142" y="109974"/>
                    </a:moveTo>
                    <a:cubicBezTo>
                      <a:pt x="1057049" y="53047"/>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919904"/>
                    </a:lnTo>
                    <a:cubicBezTo>
                      <a:pt x="19407" y="1028585"/>
                      <a:pt x="332511" y="1085513"/>
                      <a:pt x="624914" y="1085513"/>
                    </a:cubicBezTo>
                    <a:cubicBezTo>
                      <a:pt x="917316" y="1085513"/>
                      <a:pt x="1227832" y="1025997"/>
                      <a:pt x="1227832" y="919904"/>
                    </a:cubicBezTo>
                    <a:lnTo>
                      <a:pt x="1227832" y="190191"/>
                    </a:lnTo>
                    <a:cubicBezTo>
                      <a:pt x="1227832" y="159140"/>
                      <a:pt x="1204544" y="133263"/>
                      <a:pt x="1163142" y="109974"/>
                    </a:cubicBezTo>
                    <a:close/>
                  </a:path>
                </a:pathLst>
              </a:custGeom>
              <a:solidFill>
                <a:srgbClr val="0078D7"/>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1B2B875-23B1-4F42-B5C4-5CFC36B89D12}"/>
                  </a:ext>
                </a:extLst>
              </p:cNvPr>
              <p:cNvSpPr/>
              <p:nvPr/>
            </p:nvSpPr>
            <p:spPr>
              <a:xfrm>
                <a:off x="6637716" y="2614053"/>
                <a:ext cx="1466664" cy="1281352"/>
              </a:xfrm>
              <a:custGeom>
                <a:avLst/>
                <a:gdLst>
                  <a:gd name="connsiteX0" fmla="*/ 1163142 w 1242064"/>
                  <a:gd name="connsiteY0" fmla="*/ 109974 h 1086806"/>
                  <a:gd name="connsiteX1" fmla="*/ 624914 w 1242064"/>
                  <a:gd name="connsiteY1" fmla="*/ 19407 h 1086806"/>
                  <a:gd name="connsiteX2" fmla="*/ 624914 w 1242064"/>
                  <a:gd name="connsiteY2" fmla="*/ 19407 h 1086806"/>
                  <a:gd name="connsiteX3" fmla="*/ 624914 w 1242064"/>
                  <a:gd name="connsiteY3" fmla="*/ 19407 h 1086806"/>
                  <a:gd name="connsiteX4" fmla="*/ 71160 w 1242064"/>
                  <a:gd name="connsiteY4" fmla="*/ 117737 h 1086806"/>
                  <a:gd name="connsiteX5" fmla="*/ 19407 w 1242064"/>
                  <a:gd name="connsiteY5" fmla="*/ 190191 h 1086806"/>
                  <a:gd name="connsiteX6" fmla="*/ 19407 w 1242064"/>
                  <a:gd name="connsiteY6" fmla="*/ 919904 h 1086806"/>
                  <a:gd name="connsiteX7" fmla="*/ 624914 w 1242064"/>
                  <a:gd name="connsiteY7" fmla="*/ 1085513 h 1086806"/>
                  <a:gd name="connsiteX8" fmla="*/ 1227832 w 1242064"/>
                  <a:gd name="connsiteY8" fmla="*/ 919904 h 1086806"/>
                  <a:gd name="connsiteX9" fmla="*/ 1227832 w 1242064"/>
                  <a:gd name="connsiteY9" fmla="*/ 190191 h 1086806"/>
                  <a:gd name="connsiteX10" fmla="*/ 1163142 w 1242064"/>
                  <a:gd name="connsiteY10" fmla="*/ 109974 h 10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086806">
                    <a:moveTo>
                      <a:pt x="1163142" y="109974"/>
                    </a:moveTo>
                    <a:cubicBezTo>
                      <a:pt x="1057049" y="53047"/>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919904"/>
                    </a:lnTo>
                    <a:cubicBezTo>
                      <a:pt x="19407" y="1028585"/>
                      <a:pt x="332511" y="1085513"/>
                      <a:pt x="624914" y="1085513"/>
                    </a:cubicBezTo>
                    <a:cubicBezTo>
                      <a:pt x="917316" y="1085513"/>
                      <a:pt x="1227832" y="1025997"/>
                      <a:pt x="1227832" y="919904"/>
                    </a:cubicBezTo>
                    <a:lnTo>
                      <a:pt x="1227832" y="190191"/>
                    </a:lnTo>
                    <a:cubicBezTo>
                      <a:pt x="1227832" y="159140"/>
                      <a:pt x="1204544" y="133263"/>
                      <a:pt x="1163142" y="109974"/>
                    </a:cubicBezTo>
                    <a:close/>
                  </a:path>
                </a:pathLst>
              </a:custGeom>
              <a:solidFill>
                <a:schemeClr val="bg1"/>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BAF7D588-2697-4471-B0F6-CF235D566371}"/>
                  </a:ext>
                </a:extLst>
              </p:cNvPr>
              <p:cNvSpPr/>
              <p:nvPr/>
            </p:nvSpPr>
            <p:spPr>
              <a:xfrm>
                <a:off x="6702668" y="3599686"/>
                <a:ext cx="1336761" cy="321531"/>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40"/>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28575" cap="flat">
                <a:solidFill>
                  <a:schemeClr val="accent1"/>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B53FACFF-031E-4BD5-8618-B2696EAADA94}"/>
                </a:ext>
              </a:extLst>
            </p:cNvPr>
            <p:cNvSpPr/>
            <p:nvPr/>
          </p:nvSpPr>
          <p:spPr>
            <a:xfrm>
              <a:off x="9688102" y="2335354"/>
              <a:ext cx="1358122" cy="1824484"/>
            </a:xfrm>
            <a:custGeom>
              <a:avLst/>
              <a:gdLst>
                <a:gd name="connsiteX0" fmla="*/ 1163142 w 1242064"/>
                <a:gd name="connsiteY0" fmla="*/ 109974 h 1086806"/>
                <a:gd name="connsiteX1" fmla="*/ 624914 w 1242064"/>
                <a:gd name="connsiteY1" fmla="*/ 19407 h 1086806"/>
                <a:gd name="connsiteX2" fmla="*/ 624914 w 1242064"/>
                <a:gd name="connsiteY2" fmla="*/ 19407 h 1086806"/>
                <a:gd name="connsiteX3" fmla="*/ 624914 w 1242064"/>
                <a:gd name="connsiteY3" fmla="*/ 19407 h 1086806"/>
                <a:gd name="connsiteX4" fmla="*/ 71160 w 1242064"/>
                <a:gd name="connsiteY4" fmla="*/ 117737 h 1086806"/>
                <a:gd name="connsiteX5" fmla="*/ 19407 w 1242064"/>
                <a:gd name="connsiteY5" fmla="*/ 190191 h 1086806"/>
                <a:gd name="connsiteX6" fmla="*/ 19407 w 1242064"/>
                <a:gd name="connsiteY6" fmla="*/ 919904 h 1086806"/>
                <a:gd name="connsiteX7" fmla="*/ 624914 w 1242064"/>
                <a:gd name="connsiteY7" fmla="*/ 1085513 h 1086806"/>
                <a:gd name="connsiteX8" fmla="*/ 1227832 w 1242064"/>
                <a:gd name="connsiteY8" fmla="*/ 919904 h 1086806"/>
                <a:gd name="connsiteX9" fmla="*/ 1227832 w 1242064"/>
                <a:gd name="connsiteY9" fmla="*/ 190191 h 1086806"/>
                <a:gd name="connsiteX10" fmla="*/ 1163142 w 1242064"/>
                <a:gd name="connsiteY10" fmla="*/ 109974 h 10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086806">
                  <a:moveTo>
                    <a:pt x="1163142" y="109974"/>
                  </a:moveTo>
                  <a:cubicBezTo>
                    <a:pt x="1057049" y="53047"/>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919904"/>
                  </a:lnTo>
                  <a:cubicBezTo>
                    <a:pt x="19407" y="1028585"/>
                    <a:pt x="332511" y="1085513"/>
                    <a:pt x="624914" y="1085513"/>
                  </a:cubicBezTo>
                  <a:cubicBezTo>
                    <a:pt x="917316" y="1085513"/>
                    <a:pt x="1227832" y="1025997"/>
                    <a:pt x="1227832" y="919904"/>
                  </a:cubicBezTo>
                  <a:lnTo>
                    <a:pt x="1227832" y="190191"/>
                  </a:lnTo>
                  <a:cubicBezTo>
                    <a:pt x="1227832" y="159140"/>
                    <a:pt x="1204544" y="133263"/>
                    <a:pt x="1163142" y="109974"/>
                  </a:cubicBezTo>
                  <a:close/>
                </a:path>
              </a:pathLst>
            </a:custGeom>
            <a:solidFill>
              <a:srgbClr val="FF9C02"/>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6E7480C-55CB-4A31-A0A5-FFD4CD9F4100}"/>
                </a:ext>
              </a:extLst>
            </p:cNvPr>
            <p:cNvSpPr/>
            <p:nvPr/>
          </p:nvSpPr>
          <p:spPr>
            <a:xfrm>
              <a:off x="9698182" y="1512184"/>
              <a:ext cx="1339273" cy="349859"/>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31750" cap="flat">
              <a:solidFill>
                <a:srgbClr val="FF9C02"/>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71FAC682-5114-491C-9CA5-6CBF7E3F83DB}"/>
              </a:ext>
            </a:extLst>
          </p:cNvPr>
          <p:cNvGrpSpPr/>
          <p:nvPr/>
        </p:nvGrpSpPr>
        <p:grpSpPr>
          <a:xfrm>
            <a:off x="6195934" y="4289693"/>
            <a:ext cx="5315364" cy="1698446"/>
            <a:chOff x="6189846" y="4280183"/>
            <a:chExt cx="5315364" cy="1698446"/>
          </a:xfrm>
        </p:grpSpPr>
        <p:grpSp>
          <p:nvGrpSpPr>
            <p:cNvPr id="54" name="Group 53">
              <a:extLst>
                <a:ext uri="{FF2B5EF4-FFF2-40B4-BE49-F238E27FC236}">
                  <a16:creationId xmlns:a16="http://schemas.microsoft.com/office/drawing/2014/main" id="{41C87631-B063-4C6B-A419-9D30D7BEFC3F}"/>
                </a:ext>
              </a:extLst>
            </p:cNvPr>
            <p:cNvGrpSpPr/>
            <p:nvPr/>
          </p:nvGrpSpPr>
          <p:grpSpPr>
            <a:xfrm>
              <a:off x="6325151" y="4280183"/>
              <a:ext cx="5103070" cy="1698446"/>
              <a:chOff x="6325151" y="4280183"/>
              <a:chExt cx="5103070" cy="1698446"/>
            </a:xfrm>
          </p:grpSpPr>
          <p:sp>
            <p:nvSpPr>
              <p:cNvPr id="18" name="Rectangle 17">
                <a:extLst>
                  <a:ext uri="{FF2B5EF4-FFF2-40B4-BE49-F238E27FC236}">
                    <a16:creationId xmlns:a16="http://schemas.microsoft.com/office/drawing/2014/main" id="{7594DCF8-966D-4736-8100-4A30DA740C53}"/>
                  </a:ext>
                </a:extLst>
              </p:cNvPr>
              <p:cNvSpPr/>
              <p:nvPr/>
            </p:nvSpPr>
            <p:spPr>
              <a:xfrm>
                <a:off x="6735519" y="4280183"/>
                <a:ext cx="979220" cy="276999"/>
              </a:xfrm>
              <a:prstGeom prst="rect">
                <a:avLst/>
              </a:prstGeom>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Segoe UI Black" panose="020B0A02040204020203" pitchFamily="34" charset="0"/>
                    <a:cs typeface="+mn-cs"/>
                  </a:rPr>
                  <a:t>Azure</a:t>
                </a:r>
                <a:endParaRPr kumimoji="0" lang="en-US" sz="18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endParaRPr>
              </a:p>
            </p:txBody>
          </p:sp>
          <p:sp>
            <p:nvSpPr>
              <p:cNvPr id="32" name="Rectangle 31">
                <a:extLst>
                  <a:ext uri="{FF2B5EF4-FFF2-40B4-BE49-F238E27FC236}">
                    <a16:creationId xmlns:a16="http://schemas.microsoft.com/office/drawing/2014/main" id="{A91C6F99-E100-4901-AE0D-67CA44B56DC5}"/>
                  </a:ext>
                </a:extLst>
              </p:cNvPr>
              <p:cNvSpPr/>
              <p:nvPr/>
            </p:nvSpPr>
            <p:spPr>
              <a:xfrm>
                <a:off x="9340017" y="4656419"/>
                <a:ext cx="2088204" cy="498598"/>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Server 2008/2008 R2 in AWS with 3-year reserved instances</a:t>
                </a:r>
              </a:p>
            </p:txBody>
          </p:sp>
          <p:sp>
            <p:nvSpPr>
              <p:cNvPr id="40" name="Rectangle 39">
                <a:extLst>
                  <a:ext uri="{FF2B5EF4-FFF2-40B4-BE49-F238E27FC236}">
                    <a16:creationId xmlns:a16="http://schemas.microsoft.com/office/drawing/2014/main" id="{08D5FB84-2D23-40AC-AF16-A3A0ED386DC2}"/>
                  </a:ext>
                </a:extLst>
              </p:cNvPr>
              <p:cNvSpPr/>
              <p:nvPr/>
            </p:nvSpPr>
            <p:spPr>
              <a:xfrm>
                <a:off x="6934852" y="5045052"/>
                <a:ext cx="549784" cy="3323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41" name="Rectangle 40">
                <a:extLst>
                  <a:ext uri="{FF2B5EF4-FFF2-40B4-BE49-F238E27FC236}">
                    <a16:creationId xmlns:a16="http://schemas.microsoft.com/office/drawing/2014/main" id="{600727DB-EF46-408C-AE18-246487F13542}"/>
                  </a:ext>
                </a:extLst>
              </p:cNvPr>
              <p:cNvSpPr/>
              <p:nvPr/>
            </p:nvSpPr>
            <p:spPr>
              <a:xfrm>
                <a:off x="6325151" y="5812430"/>
                <a:ext cx="2088204" cy="1661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Extended security updates</a:t>
                </a:r>
              </a:p>
            </p:txBody>
          </p:sp>
        </p:grpSp>
        <p:grpSp>
          <p:nvGrpSpPr>
            <p:cNvPr id="55" name="Group 54">
              <a:extLst>
                <a:ext uri="{FF2B5EF4-FFF2-40B4-BE49-F238E27FC236}">
                  <a16:creationId xmlns:a16="http://schemas.microsoft.com/office/drawing/2014/main" id="{50343694-D153-4521-B688-2F23043ECD64}"/>
                </a:ext>
              </a:extLst>
            </p:cNvPr>
            <p:cNvGrpSpPr/>
            <p:nvPr/>
          </p:nvGrpSpPr>
          <p:grpSpPr>
            <a:xfrm>
              <a:off x="6189846" y="4280183"/>
              <a:ext cx="5315364" cy="1673171"/>
              <a:chOff x="6189846" y="4280183"/>
              <a:chExt cx="5315364" cy="1673171"/>
            </a:xfrm>
          </p:grpSpPr>
          <p:sp>
            <p:nvSpPr>
              <p:cNvPr id="19" name="Rectangle 18">
                <a:extLst>
                  <a:ext uri="{FF2B5EF4-FFF2-40B4-BE49-F238E27FC236}">
                    <a16:creationId xmlns:a16="http://schemas.microsoft.com/office/drawing/2014/main" id="{A9E35662-19D7-4036-9DC1-73F09F6B7D44}"/>
                  </a:ext>
                </a:extLst>
              </p:cNvPr>
              <p:cNvSpPr/>
              <p:nvPr/>
            </p:nvSpPr>
            <p:spPr>
              <a:xfrm>
                <a:off x="9941477" y="4280183"/>
                <a:ext cx="851372" cy="276999"/>
              </a:xfrm>
              <a:prstGeom prst="rect">
                <a:avLst/>
              </a:prstGeom>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FF9C02"/>
                        </a:gs>
                        <a:gs pos="100000">
                          <a:srgbClr val="FF9C02"/>
                        </a:gs>
                      </a:gsLst>
                      <a:lin ang="5400000" scaled="0"/>
                    </a:gradFill>
                    <a:effectLst/>
                    <a:uLnTx/>
                    <a:uFillTx/>
                    <a:latin typeface="Segoe UI Semibold"/>
                    <a:ea typeface="Segoe UI Black" panose="020B0A02040204020203" pitchFamily="34" charset="0"/>
                    <a:cs typeface="+mn-cs"/>
                  </a:rPr>
                  <a:t>AWS</a:t>
                </a:r>
              </a:p>
            </p:txBody>
          </p:sp>
          <p:sp>
            <p:nvSpPr>
              <p:cNvPr id="42" name="Rectangle 41">
                <a:extLst>
                  <a:ext uri="{FF2B5EF4-FFF2-40B4-BE49-F238E27FC236}">
                    <a16:creationId xmlns:a16="http://schemas.microsoft.com/office/drawing/2014/main" id="{ECB3CC2B-47D0-4584-BDEB-B2499CA81D4C}"/>
                  </a:ext>
                </a:extLst>
              </p:cNvPr>
              <p:cNvSpPr/>
              <p:nvPr/>
            </p:nvSpPr>
            <p:spPr>
              <a:xfrm>
                <a:off x="6189846" y="4610073"/>
                <a:ext cx="2088204" cy="498598"/>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Server 2008/2008 R2 in Azure with 3-year</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reserved instances </a:t>
                </a:r>
              </a:p>
            </p:txBody>
          </p:sp>
          <p:sp>
            <p:nvSpPr>
              <p:cNvPr id="44" name="Rectangle 43">
                <a:extLst>
                  <a:ext uri="{FF2B5EF4-FFF2-40B4-BE49-F238E27FC236}">
                    <a16:creationId xmlns:a16="http://schemas.microsoft.com/office/drawing/2014/main" id="{134B018D-CFB1-4C00-95F4-FD0001342FAA}"/>
                  </a:ext>
                </a:extLst>
              </p:cNvPr>
              <p:cNvSpPr/>
              <p:nvPr/>
            </p:nvSpPr>
            <p:spPr>
              <a:xfrm>
                <a:off x="6238018" y="5370565"/>
                <a:ext cx="2088204" cy="1661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Azure hybrid benefit</a:t>
                </a:r>
              </a:p>
            </p:txBody>
          </p:sp>
          <p:sp>
            <p:nvSpPr>
              <p:cNvPr id="47" name="Rectangle 46">
                <a:extLst>
                  <a:ext uri="{FF2B5EF4-FFF2-40B4-BE49-F238E27FC236}">
                    <a16:creationId xmlns:a16="http://schemas.microsoft.com/office/drawing/2014/main" id="{64AA4A39-9356-402E-B8D5-F71A298A2FB0}"/>
                  </a:ext>
                </a:extLst>
              </p:cNvPr>
              <p:cNvSpPr/>
              <p:nvPr/>
            </p:nvSpPr>
            <p:spPr>
              <a:xfrm>
                <a:off x="10186216" y="5254254"/>
                <a:ext cx="549784" cy="3323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9C02"/>
                        </a:gs>
                        <a:gs pos="30000">
                          <a:srgbClr val="FF9C02"/>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48" name="Rectangle 47">
                <a:extLst>
                  <a:ext uri="{FF2B5EF4-FFF2-40B4-BE49-F238E27FC236}">
                    <a16:creationId xmlns:a16="http://schemas.microsoft.com/office/drawing/2014/main" id="{2380CEB3-FD01-4C05-9C44-DD638DE86A33}"/>
                  </a:ext>
                </a:extLst>
              </p:cNvPr>
              <p:cNvSpPr/>
              <p:nvPr/>
            </p:nvSpPr>
            <p:spPr>
              <a:xfrm>
                <a:off x="9417006" y="5787155"/>
                <a:ext cx="2088204" cy="1661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Extended security updates</a:t>
                </a:r>
              </a:p>
            </p:txBody>
          </p:sp>
        </p:grpSp>
      </p:grpSp>
      <p:sp>
        <p:nvSpPr>
          <p:cNvPr id="2" name="Title 1">
            <a:extLst>
              <a:ext uri="{FF2B5EF4-FFF2-40B4-BE49-F238E27FC236}">
                <a16:creationId xmlns:a16="http://schemas.microsoft.com/office/drawing/2014/main" id="{A088D261-D475-42B9-A960-8EE5A30C44AD}"/>
              </a:ext>
            </a:extLst>
          </p:cNvPr>
          <p:cNvSpPr>
            <a:spLocks noGrp="1"/>
          </p:cNvSpPr>
          <p:nvPr>
            <p:ph type="title"/>
          </p:nvPr>
        </p:nvSpPr>
        <p:spPr>
          <a:xfrm>
            <a:off x="364979" y="179904"/>
            <a:ext cx="11018520" cy="1046440"/>
          </a:xfrm>
        </p:spPr>
        <p:txBody>
          <a:bodyPr/>
          <a:lstStyle/>
          <a:p>
            <a:r>
              <a:rPr lang="en-US" sz="3400" dirty="0"/>
              <a:t>Azure is the most cost-effective cloud for Windows </a:t>
            </a:r>
            <a:r>
              <a:rPr lang="en-US" sz="3400"/>
              <a:t>Server 2008/2008 R2</a:t>
            </a:r>
            <a:endParaRPr lang="en-US" sz="3400" dirty="0"/>
          </a:p>
        </p:txBody>
      </p:sp>
      <p:grpSp>
        <p:nvGrpSpPr>
          <p:cNvPr id="63" name="Group 62">
            <a:extLst>
              <a:ext uri="{FF2B5EF4-FFF2-40B4-BE49-F238E27FC236}">
                <a16:creationId xmlns:a16="http://schemas.microsoft.com/office/drawing/2014/main" id="{B204B15E-6021-42DC-998F-4C37C79B95A3}"/>
              </a:ext>
            </a:extLst>
          </p:cNvPr>
          <p:cNvGrpSpPr/>
          <p:nvPr/>
        </p:nvGrpSpPr>
        <p:grpSpPr>
          <a:xfrm>
            <a:off x="412962" y="1536681"/>
            <a:ext cx="5907597" cy="4648178"/>
            <a:chOff x="584200" y="1233581"/>
            <a:chExt cx="5907597" cy="4648178"/>
          </a:xfrm>
        </p:grpSpPr>
        <p:sp>
          <p:nvSpPr>
            <p:cNvPr id="58" name="Text Placeholder 2">
              <a:extLst>
                <a:ext uri="{FF2B5EF4-FFF2-40B4-BE49-F238E27FC236}">
                  <a16:creationId xmlns:a16="http://schemas.microsoft.com/office/drawing/2014/main" id="{540ED805-2F9D-4127-8080-11ED79E2FFB0}"/>
                </a:ext>
              </a:extLst>
            </p:cNvPr>
            <p:cNvSpPr txBox="1">
              <a:spLocks/>
            </p:cNvSpPr>
            <p:nvPr/>
          </p:nvSpPr>
          <p:spPr>
            <a:xfrm>
              <a:off x="584200" y="1233581"/>
              <a:ext cx="5907597" cy="6647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Windows Server 2008/2008 R2 </a:t>
              </a: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Black" panose="020B0A02040204020203" pitchFamily="34" charset="0"/>
                  <a:ea typeface="Segoe UI Black" panose="020B0A02040204020203" pitchFamily="34" charset="0"/>
                  <a:cs typeface="Segoe UI Semilight" panose="020B0402040204020203" pitchFamily="34" charset="0"/>
                </a:rPr>
                <a:t>AWS costs 5 times</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more than in Azure</a:t>
              </a:r>
            </a:p>
          </p:txBody>
        </p:sp>
        <p:sp>
          <p:nvSpPr>
            <p:cNvPr id="59" name="Rectangle 58">
              <a:extLst>
                <a:ext uri="{FF2B5EF4-FFF2-40B4-BE49-F238E27FC236}">
                  <a16:creationId xmlns:a16="http://schemas.microsoft.com/office/drawing/2014/main" id="{42E5D18F-9DDF-4350-82BC-7476565D264D}"/>
                </a:ext>
              </a:extLst>
            </p:cNvPr>
            <p:cNvSpPr/>
            <p:nvPr/>
          </p:nvSpPr>
          <p:spPr>
            <a:xfrm>
              <a:off x="584200" y="2427723"/>
              <a:ext cx="5129754" cy="498598"/>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Get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Black" panose="020B0A02040204020203" pitchFamily="34" charset="0"/>
                  <a:ea typeface="Segoe UI Black" panose="020B0A02040204020203" pitchFamily="34" charset="0"/>
                  <a:cs typeface="+mn-cs"/>
                </a:rPr>
                <a:t>free</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Extended Security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pdates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Azure</a:t>
              </a:r>
              <a:b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for Windows Server 2008/2008 R2</a:t>
              </a:r>
            </a:p>
          </p:txBody>
        </p:sp>
        <p:cxnSp>
          <p:nvCxnSpPr>
            <p:cNvPr id="60" name="Straight Connector 59">
              <a:extLst>
                <a:ext uri="{FF2B5EF4-FFF2-40B4-BE49-F238E27FC236}">
                  <a16:creationId xmlns:a16="http://schemas.microsoft.com/office/drawing/2014/main" id="{1B3C5BBC-8B35-4E01-A180-856F03223BFF}"/>
                </a:ext>
              </a:extLst>
            </p:cNvPr>
            <p:cNvCxnSpPr>
              <a:cxnSpLocks/>
            </p:cNvCxnSpPr>
            <p:nvPr/>
          </p:nvCxnSpPr>
          <p:spPr>
            <a:xfrm>
              <a:off x="584200" y="2174766"/>
              <a:ext cx="769414" cy="0"/>
            </a:xfrm>
            <a:prstGeom prst="line">
              <a:avLst/>
            </a:prstGeom>
            <a:ln w="349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7DB2310-AFD4-4BB7-9BBD-4C174DE4F3DF}"/>
                </a:ext>
              </a:extLst>
            </p:cNvPr>
            <p:cNvSpPr/>
            <p:nvPr/>
          </p:nvSpPr>
          <p:spPr>
            <a:xfrm>
              <a:off x="596329" y="3160399"/>
              <a:ext cx="5129754" cy="498598"/>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Use existing Windows Server licenses to save</a:t>
              </a:r>
              <a:b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with the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Black" panose="020B0A02040204020203" pitchFamily="34" charset="0"/>
                  <a:ea typeface="Segoe UI Black" panose="020B0A02040204020203" pitchFamily="34" charset="0"/>
                  <a:cs typeface="+mn-cs"/>
                </a:rPr>
                <a:t>Azure Hybrid Benefit</a:t>
              </a:r>
            </a:p>
          </p:txBody>
        </p:sp>
        <p:sp>
          <p:nvSpPr>
            <p:cNvPr id="62" name="Rectangle 61">
              <a:extLst>
                <a:ext uri="{FF2B5EF4-FFF2-40B4-BE49-F238E27FC236}">
                  <a16:creationId xmlns:a16="http://schemas.microsoft.com/office/drawing/2014/main" id="{54529E6E-DC2D-4DB4-A574-CE02BD102145}"/>
                </a:ext>
              </a:extLst>
            </p:cNvPr>
            <p:cNvSpPr/>
            <p:nvPr/>
          </p:nvSpPr>
          <p:spPr>
            <a:xfrm>
              <a:off x="584200" y="4327487"/>
              <a:ext cx="5129754" cy="1554272"/>
            </a:xfrm>
            <a:prstGeom prst="rect">
              <a:avLst/>
            </a:prstGeom>
          </p:spPr>
          <p:txBody>
            <a:bodyPr wrap="square" lIns="0" tIns="0" rIns="0" bIns="0">
              <a:spAutoFit/>
            </a:bodyPr>
            <a:lstStyle/>
            <a:p>
              <a:pPr marL="9144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 cost does not include Software Assurance cost</a:t>
              </a:r>
            </a:p>
            <a:p>
              <a:pPr marL="9144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Extended Security Updates cost is based on Windows Server Standard open NL ERP pricing in USD. Actual regional pricing and program discounts may apply.</a:t>
              </a:r>
            </a:p>
            <a:p>
              <a:pPr marL="9144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Sample annual cost comparison of two D2V3 Windows Server VMs. Savings based</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two D2V3 VMs in US West 2 region running 744 hours/month for 12 months;</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reduced compute rate at SUSE Linux Enterprise rate for US west 2. Azure pricing</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 of 04/24/2018. AWS pricing as of 04/24.2018. Price subject to change</a:t>
              </a:r>
            </a:p>
            <a:p>
              <a:pPr marL="9144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Actual savings may vary based on location, instance type, or usage</a:t>
              </a:r>
            </a:p>
            <a:p>
              <a:pPr marL="9144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Extended Security Updates typically costs 75% of the full license price annually</a:t>
              </a:r>
            </a:p>
          </p:txBody>
        </p:sp>
      </p:grpSp>
      <p:sp>
        <p:nvSpPr>
          <p:cNvPr id="34" name="Rectangle 33">
            <a:extLst>
              <a:ext uri="{FF2B5EF4-FFF2-40B4-BE49-F238E27FC236}">
                <a16:creationId xmlns:a16="http://schemas.microsoft.com/office/drawing/2014/main" id="{0A6562E6-1162-4FA1-84F0-73CD15101B52}"/>
              </a:ext>
            </a:extLst>
          </p:cNvPr>
          <p:cNvSpPr/>
          <p:nvPr/>
        </p:nvSpPr>
        <p:spPr>
          <a:xfrm>
            <a:off x="6934852" y="5519886"/>
            <a:ext cx="549784" cy="3323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a:t>
            </a:r>
          </a:p>
        </p:txBody>
      </p:sp>
    </p:spTree>
    <p:extLst>
      <p:ext uri="{BB962C8B-B14F-4D97-AF65-F5344CB8AC3E}">
        <p14:creationId xmlns:p14="http://schemas.microsoft.com/office/powerpoint/2010/main" val="392918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par>
                                <p:cTn id="8" presetID="35" presetClass="path" presetSubtype="0" decel="100000" fill="hold" nodeType="withEffect">
                                  <p:stCondLst>
                                    <p:cond delay="0"/>
                                  </p:stCondLst>
                                  <p:childTnLst>
                                    <p:animMotion origin="layout" path="M -3.125E-6 -3.33333E-6 L -0.04362 -3.33333E-6 " pathEditMode="relative" rAng="0" ptsTypes="AA">
                                      <p:cBhvr>
                                        <p:cTn id="9" dur="1000" spd="-100000" fill="hold"/>
                                        <p:tgtEl>
                                          <p:spTgt spid="63"/>
                                        </p:tgtEl>
                                        <p:attrNameLst>
                                          <p:attrName>ppt_x</p:attrName>
                                          <p:attrName>ppt_y</p:attrName>
                                        </p:attrNameLst>
                                      </p:cBhvr>
                                      <p:rCtr x="-2187" y="0"/>
                                    </p:animMotion>
                                  </p:childTnLst>
                                </p:cTn>
                              </p:par>
                              <p:par>
                                <p:cTn id="10" presetID="10" presetClass="entr" presetSubtype="0" fill="hold" nodeType="withEffect">
                                  <p:stCondLst>
                                    <p:cond delay="25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childTnLst>
                                </p:cTn>
                              </p:par>
                              <p:par>
                                <p:cTn id="13" presetID="42" presetClass="path" presetSubtype="0" decel="100000" fill="hold" nodeType="withEffect">
                                  <p:stCondLst>
                                    <p:cond delay="250"/>
                                  </p:stCondLst>
                                  <p:childTnLst>
                                    <p:animMotion origin="layout" path="M -4.375E-6 -1.85185E-6 L -4.375E-6 -0.08241 " pathEditMode="relative" rAng="0" ptsTypes="AA">
                                      <p:cBhvr>
                                        <p:cTn id="14" dur="1000" spd="-100000" fill="hold"/>
                                        <p:tgtEl>
                                          <p:spTgt spid="64"/>
                                        </p:tgtEl>
                                        <p:attrNameLst>
                                          <p:attrName>ppt_x</p:attrName>
                                          <p:attrName>ppt_y</p:attrName>
                                        </p:attrNameLst>
                                      </p:cBhvr>
                                      <p:rCtr x="0" y="-4120"/>
                                    </p:animMotion>
                                  </p:childTnLst>
                                </p:cTn>
                              </p:par>
                              <p:par>
                                <p:cTn id="15" presetID="10" presetClass="entr" presetSubtype="0" fill="hold" grpId="0" nodeType="withEffect">
                                  <p:stCondLst>
                                    <p:cond delay="7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22" presetClass="entr" presetSubtype="8" fill="hold" nodeType="withEffect">
                                  <p:stCondLst>
                                    <p:cond delay="75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2" presetClass="entr" presetSubtype="2"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1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4.xml><?xml version="1.0" encoding="utf-8"?>
<a:theme xmlns:a="http://schemas.openxmlformats.org/drawingml/2006/main" name="5_WHITE TEMPLATE">
  <a:themeElements>
    <a:clrScheme name="Custom 47">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89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4.potx" id="{4D109344-6AFA-4AD2-A8DB-E7E83FB96B6D}" vid="{DE56F3B2-DC79-4411-9958-17A5320B8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1331</Words>
  <Application>Microsoft Office PowerPoint</Application>
  <PresentationFormat>Widescreen</PresentationFormat>
  <Paragraphs>183</Paragraphs>
  <Slides>6</Slides>
  <Notes>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vt:i4>
      </vt:variant>
    </vt:vector>
  </HeadingPairs>
  <TitlesOfParts>
    <vt:vector size="24" baseType="lpstr">
      <vt:lpstr>MS PGothic</vt:lpstr>
      <vt:lpstr>MS PGothic</vt:lpstr>
      <vt:lpstr>Arial</vt:lpstr>
      <vt:lpstr>Calibri</vt:lpstr>
      <vt:lpstr>Calibri Light</vt:lpstr>
      <vt:lpstr>Consolas</vt:lpstr>
      <vt:lpstr>Segoe UI</vt:lpstr>
      <vt:lpstr>Segoe UI Black</vt:lpstr>
      <vt:lpstr>Segoe UI Light</vt:lpstr>
      <vt:lpstr>Segoe UI Semibold</vt:lpstr>
      <vt:lpstr>Segoe UI Semilight</vt:lpstr>
      <vt:lpstr>Times New Roman</vt:lpstr>
      <vt:lpstr>Wingdings</vt:lpstr>
      <vt:lpstr>Office Theme</vt:lpstr>
      <vt:lpstr>3_5-50173_Microsoft_Ready_Light_Template</vt:lpstr>
      <vt:lpstr>1_Windows Server 2016</vt:lpstr>
      <vt:lpstr>5_WHITE TEMPLATE</vt:lpstr>
      <vt:lpstr>1_WHITE TEMPLATE</vt:lpstr>
      <vt:lpstr>2008 EOS Slides</vt:lpstr>
      <vt:lpstr>Windows Server and SQL Server 2008/R2 End of Support</vt:lpstr>
      <vt:lpstr>Paths to upgrade and stay protected</vt:lpstr>
      <vt:lpstr>Meet customers where they are</vt:lpstr>
      <vt:lpstr>Overview of server product lifecycle</vt:lpstr>
      <vt:lpstr>Azure is the most cost-effective cloud for Windows Server 2008/2008 R2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Sue Hartford</dc:creator>
  <cp:lastModifiedBy>Aicha Marzouk</cp:lastModifiedBy>
  <cp:revision>4</cp:revision>
  <dcterms:created xsi:type="dcterms:W3CDTF">2018-07-13T16:43:21Z</dcterms:created>
  <dcterms:modified xsi:type="dcterms:W3CDTF">2018-08-27T10:46:08Z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suehar@microsoft.com</vt:lpwstr>
  </property>
  <property fmtid="{D5CDD505-2E9C-101B-9397-08002B2CF9AE}" pid="5" name="MSIP_Label_f42aa342-8706-4288-bd11-ebb85995028c_SetDate">
    <vt:lpwstr>2018-07-13T16:45:00.9861270Z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